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76" r:id="rId6"/>
    <p:sldId id="269" r:id="rId7"/>
    <p:sldId id="267" r:id="rId8"/>
    <p:sldId id="268" r:id="rId9"/>
    <p:sldId id="270" r:id="rId10"/>
    <p:sldId id="271" r:id="rId11"/>
    <p:sldId id="275" r:id="rId12"/>
    <p:sldId id="274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67" d="100"/>
          <a:sy n="67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576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215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850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393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210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79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544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093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735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646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2337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ADEB2-D7AC-4957-A219-932333271E01}" type="datetimeFigureOut">
              <a:rPr lang="zh-TW" altLang="en-US" smtClean="0"/>
              <a:t>2014/10/15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737D9-DD17-4161-8B47-A56167D8A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393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90314" y="4293096"/>
            <a:ext cx="7128792" cy="3024336"/>
          </a:xfrm>
        </p:spPr>
        <p:txBody>
          <a:bodyPr>
            <a:normAutofit/>
          </a:bodyPr>
          <a:lstStyle/>
          <a:p>
            <a:r>
              <a:rPr lang="en-US" altLang="zh-TW" sz="66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2014</a:t>
            </a:r>
            <a:r>
              <a:rPr lang="zh-TW" altLang="en-US" sz="66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澎湖向前走</a:t>
            </a:r>
            <a: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  <a:t/>
            </a:r>
            <a:b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907704" y="5970107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  <a:t>東海大學</a:t>
            </a:r>
            <a:r>
              <a:rPr lang="en-US" altLang="zh-TW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  <a:t>X</a:t>
            </a:r>
            <a:r>
              <a:rPr lang="zh-TW" alt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  <a:t>博雅書院</a:t>
            </a:r>
            <a:r>
              <a:rPr lang="en-US" altLang="zh-TW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  <a:t>X</a:t>
            </a:r>
            <a:r>
              <a:rPr lang="zh-TW" alt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anose="03000309000000000000" pitchFamily="65" charset="-120"/>
                <a:ea typeface="華康秀風體W3" panose="03000309000000000000" pitchFamily="65" charset="-120"/>
              </a:rPr>
              <a:t>暑期澎湖團隊</a:t>
            </a:r>
            <a:endParaRPr lang="zh-TW" alt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590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關於澎湖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團隊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…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5257800"/>
          </a:xfrm>
        </p:spPr>
        <p:txBody>
          <a:bodyPr>
            <a:normAutofit lnSpcReduction="10000"/>
          </a:bodyPr>
          <a:lstStyle/>
          <a:p>
            <a:r>
              <a:rPr lang="zh-TW" altLang="en-US" sz="3600" dirty="0" smtClean="0">
                <a:solidFill>
                  <a:schemeClr val="tx2">
                    <a:lumMod val="75000"/>
                  </a:schemeClr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初衷</a:t>
            </a:r>
            <a:endParaRPr lang="en-US" altLang="zh-TW" sz="3600" dirty="0" smtClean="0">
              <a:solidFill>
                <a:schemeClr val="tx2">
                  <a:lumMod val="75000"/>
                </a:schemeClr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我們重視人與人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之間的關係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。教育期望我們與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萬物為善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，面對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事物的衝擊和領悟時，學習反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思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及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判斷。受惠其中的我們日益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成長茁壯，傳承這樣的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教育理念成為我們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的責任，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運用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我們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現今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所獲得的，影響</a:t>
            </a:r>
            <a:r>
              <a:rPr lang="zh-TW" altLang="en-US" sz="31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、服務他人，並自主</a:t>
            </a:r>
            <a:r>
              <a:rPr lang="zh-TW" altLang="en-US" sz="31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學習</a:t>
            </a:r>
          </a:p>
          <a:p>
            <a:pPr marL="0" indent="0" algn="ctr">
              <a:buNone/>
            </a:pPr>
            <a:endParaRPr lang="en-US" altLang="zh-TW" sz="4000" b="1" dirty="0" smtClean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000" b="1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求</a:t>
            </a:r>
            <a:r>
              <a:rPr lang="zh-TW" altLang="en-US" sz="4000" b="1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真 篤信 </a:t>
            </a:r>
            <a:r>
              <a:rPr lang="zh-TW" altLang="en-US" sz="4000" b="1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力行</a:t>
            </a:r>
            <a:endParaRPr lang="zh-TW" altLang="en-US" sz="4000" b="1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000" b="1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知識 實踐 態度</a:t>
            </a:r>
          </a:p>
        </p:txBody>
      </p:sp>
    </p:spTree>
    <p:extLst>
      <p:ext uri="{BB962C8B-B14F-4D97-AF65-F5344CB8AC3E}">
        <p14:creationId xmlns:p14="http://schemas.microsoft.com/office/powerpoint/2010/main" val="67936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五個團隊</a:t>
            </a:r>
            <a:r>
              <a:rPr lang="zh-TW" altLang="en-US" b="1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理念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400" dirty="0" smtClean="0">
                <a:solidFill>
                  <a:schemeClr val="tx2">
                    <a:lumMod val="75000"/>
                  </a:schemeClr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一、傳承</a:t>
            </a:r>
            <a:r>
              <a:rPr lang="en-US" altLang="zh-TW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/>
            </a:r>
            <a:br>
              <a:rPr lang="en-US" altLang="zh-TW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r>
              <a:rPr lang="en-US" altLang="zh-TW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 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承襲學長姐的服務理念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，用自己的方式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傳承服務精神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。我們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不只希望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好事發生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，更希望</a:t>
            </a:r>
            <a:r>
              <a:rPr lang="zh-TW" altLang="en-US" sz="3400" b="1" u="sng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好事「持續」</a:t>
            </a:r>
            <a:r>
              <a:rPr lang="zh-TW" altLang="en-US" sz="3400" b="1" u="sng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發生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。</a:t>
            </a:r>
            <a:endParaRPr lang="en-US" altLang="zh-TW" sz="34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sz="3400" dirty="0" smtClean="0">
                <a:solidFill>
                  <a:schemeClr val="tx2">
                    <a:lumMod val="75000"/>
                  </a:schemeClr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二、萬物</a:t>
            </a:r>
            <a:r>
              <a:rPr lang="zh-TW" altLang="en-US" sz="3400" dirty="0">
                <a:solidFill>
                  <a:schemeClr val="tx2">
                    <a:lumMod val="75000"/>
                  </a:schemeClr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為</a:t>
            </a:r>
            <a:r>
              <a:rPr lang="zh-TW" altLang="en-US" sz="3400" dirty="0" smtClean="0">
                <a:solidFill>
                  <a:schemeClr val="tx2">
                    <a:lumMod val="75000"/>
                  </a:schemeClr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善</a:t>
            </a:r>
            <a:endParaRPr lang="en-US" altLang="zh-TW" sz="3400" dirty="0">
              <a:solidFill>
                <a:schemeClr val="tx2">
                  <a:lumMod val="75000"/>
                </a:schemeClr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en-US" altLang="zh-TW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 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帶給將軍嶼的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孩子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們博雅教育，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達成自然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平衡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、適中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的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宗旨</a:t>
            </a:r>
            <a:endParaRPr lang="en-US" altLang="zh-TW" sz="34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115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五個團隊理念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6699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400" dirty="0">
                <a:solidFill>
                  <a:schemeClr val="tx2">
                    <a:lumMod val="75000"/>
                  </a:schemeClr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三、心靈交流</a:t>
            </a:r>
            <a:endParaRPr lang="en-US" altLang="zh-TW" sz="3400" dirty="0">
              <a:solidFill>
                <a:schemeClr val="tx2">
                  <a:lumMod val="75000"/>
                </a:schemeClr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en-US" altLang="zh-TW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 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透過彼此心靈上的交流，以</a:t>
            </a:r>
            <a:r>
              <a:rPr lang="zh-TW" altLang="en-US" sz="3400" b="1" u="sng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生命影響生命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。</a:t>
            </a:r>
            <a:endParaRPr lang="en-US" altLang="zh-TW" sz="3400" dirty="0" smtClean="0">
              <a:solidFill>
                <a:schemeClr val="tx2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sz="3400" dirty="0" smtClean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四、視野</a:t>
            </a:r>
            <a:endParaRPr lang="en-US" altLang="zh-TW" sz="3400" dirty="0">
              <a:solidFill>
                <a:schemeClr val="tx2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激發孩子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們對於閱讀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、社會、人文、自然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等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多元課程</a:t>
            </a: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的興趣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。</a:t>
            </a:r>
            <a:endParaRPr lang="en-US" altLang="zh-TW" sz="34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sz="3400" dirty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五</a:t>
            </a:r>
            <a:r>
              <a:rPr lang="zh-TW" altLang="en-US" sz="3400" dirty="0" smtClean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、</a:t>
            </a:r>
            <a:r>
              <a:rPr lang="zh-TW" altLang="en-US" sz="3400" dirty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前進中</a:t>
            </a:r>
            <a:r>
              <a:rPr lang="zh-TW" altLang="en-US" sz="3400" dirty="0" smtClean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學習</a:t>
            </a:r>
            <a:endParaRPr lang="en-US" altLang="zh-TW" sz="3400" dirty="0" smtClean="0">
              <a:solidFill>
                <a:schemeClr val="tx2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sz="3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重視團隊</a:t>
            </a:r>
            <a:r>
              <a:rPr lang="zh-TW" altLang="en-US" sz="3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合作，與夥伴們一起學習</a:t>
            </a:r>
            <a:endParaRPr lang="en-US" altLang="zh-TW" sz="3400" dirty="0" smtClean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pPr marL="0" indent="0">
              <a:buNone/>
            </a:pPr>
            <a:endParaRPr lang="en-US" altLang="zh-TW" sz="4000" dirty="0" smtClean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38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640"/>
            <a:ext cx="7128792" cy="6503914"/>
          </a:xfr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573016"/>
            <a:ext cx="2560109" cy="263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6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8195" y="260648"/>
            <a:ext cx="8758238" cy="1143000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服務學習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教案篇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:</a:t>
            </a:r>
            <a:r>
              <a:rPr lang="zh-TW" altLang="en-US" b="1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破冰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遊戲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968552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字方塊 4"/>
          <p:cNvSpPr txBox="1"/>
          <p:nvPr/>
        </p:nvSpPr>
        <p:spPr>
          <a:xfrm>
            <a:off x="5508105" y="2276872"/>
            <a:ext cx="29523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6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透過</a:t>
            </a:r>
            <a:r>
              <a:rPr lang="zh-TW" altLang="zh-TW" sz="36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團隊模式的遊戲，活絡氣氛，培養</a:t>
            </a:r>
            <a:r>
              <a:rPr lang="zh-TW" altLang="zh-TW" sz="36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凝聚力</a:t>
            </a:r>
            <a:endParaRPr lang="zh-TW" altLang="en-US" sz="36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176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服務學習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教案篇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: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自然課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508104" y="2132856"/>
            <a:ext cx="2952328" cy="3312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透過簡單的科學原理設計的小魔術</a:t>
            </a:r>
            <a:r>
              <a:rPr lang="en-US" altLang="zh-TW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(</a:t>
            </a: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無字天書</a:t>
            </a:r>
            <a:r>
              <a:rPr lang="en-US" altLang="zh-TW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)</a:t>
            </a: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。</a:t>
            </a:r>
            <a:endParaRPr lang="zh-TW" altLang="en-US" sz="40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4680520" cy="4115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3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服務學習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教案篇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: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閱讀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364088" y="2204864"/>
            <a:ext cx="3312368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帶領小朋友</a:t>
            </a: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以多元方式，讓小朋友感受閱讀的快樂。</a:t>
            </a:r>
            <a:endParaRPr lang="zh-TW" altLang="en-US" sz="4000" dirty="0">
              <a:solidFill>
                <a:schemeClr val="tx2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pic>
        <p:nvPicPr>
          <p:cNvPr id="5" name="內容版面配置區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511256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89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服務學習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早操篇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475252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92080" y="2636912"/>
            <a:ext cx="327687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/>
            </a:r>
            <a:br>
              <a:rPr lang="en-US" altLang="zh-TW" sz="4000" dirty="0" smtClean="0">
                <a:solidFill>
                  <a:schemeClr val="tx2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和孩子們一起唱唱跳跳</a:t>
            </a:r>
            <a:endParaRPr lang="zh-TW" altLang="en-US" sz="40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07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服務學習</a:t>
            </a:r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社區篇</a:t>
            </a:r>
            <a:endParaRPr lang="zh-TW" altLang="en-US" b="1" dirty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63" y="2137214"/>
            <a:ext cx="4248321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文字方塊 6"/>
          <p:cNvSpPr txBox="1"/>
          <p:nvPr/>
        </p:nvSpPr>
        <p:spPr>
          <a:xfrm>
            <a:off x="4427984" y="1772816"/>
            <a:ext cx="40324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社區服務：</a:t>
            </a:r>
            <a:r>
              <a:rPr lang="en-US" altLang="zh-TW" sz="4000" dirty="0" smtClean="0">
                <a:solidFill>
                  <a:srgbClr val="00206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透過每天放學回家的時間，我們與孩子們一同撿拾路邊垃圾，希望能藉此讓孩子們養成好習慣</a:t>
            </a:r>
            <a:endParaRPr lang="en-US" altLang="zh-TW" sz="4000" dirty="0" smtClean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81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服務學習</a:t>
            </a:r>
            <a:r>
              <a:rPr lang="en-US" altLang="zh-TW" b="1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—</a:t>
            </a:r>
            <a:r>
              <a:rPr lang="zh-TW" altLang="en-US" b="1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社區篇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6056" y="1916832"/>
            <a:ext cx="3384376" cy="38884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此外</a:t>
            </a:r>
            <a:r>
              <a:rPr lang="zh-TW" altLang="en-US" sz="4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，也</a:t>
            </a:r>
            <a:r>
              <a:rPr lang="zh-TW" altLang="en-US" sz="44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希望藉由這個活動激起</a:t>
            </a:r>
            <a:r>
              <a:rPr lang="zh-TW" altLang="en-US" sz="4400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當地居民對土地的認同和環保意識。</a:t>
            </a:r>
            <a:endParaRPr lang="en-US" altLang="zh-TW" sz="44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endParaRPr lang="zh-TW" altLang="en-US" dirty="0"/>
          </a:p>
        </p:txBody>
      </p:sp>
      <p:pic>
        <p:nvPicPr>
          <p:cNvPr id="5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348880"/>
            <a:ext cx="4330824" cy="3360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805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35896" y="764704"/>
            <a:ext cx="6624736" cy="3024336"/>
          </a:xfrm>
        </p:spPr>
        <p:txBody>
          <a:bodyPr/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THE END</a:t>
            </a:r>
            <a:br>
              <a:rPr lang="en-US" altLang="zh-TW" b="1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r>
              <a:rPr lang="zh-TW" altLang="en-US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謝謝</a:t>
            </a:r>
            <a:r>
              <a:rPr lang="zh-TW" altLang="en-US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觀賞</a:t>
            </a:r>
            <a:r>
              <a:rPr lang="en-US" altLang="zh-TW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/>
            </a:r>
            <a:br>
              <a:rPr lang="en-US" altLang="zh-TW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r>
              <a:rPr lang="en-US" altLang="zh-TW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/>
            </a:r>
            <a:br>
              <a:rPr lang="en-US" altLang="zh-TW" dirty="0">
                <a:latin typeface="華康秀風體W3" panose="03000309000000000000" pitchFamily="65" charset="-120"/>
                <a:ea typeface="華康秀風體W3" panose="03000309000000000000" pitchFamily="65" charset="-120"/>
              </a:rPr>
            </a:br>
            <a:endParaRPr lang="zh-TW" altLang="en-US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219056" y="6027538"/>
            <a:ext cx="3924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2014</a:t>
            </a:r>
            <a:r>
              <a:rPr lang="zh-TW" altLang="en-US" sz="4000" dirty="0">
                <a:solidFill>
                  <a:srgbClr val="FF0000"/>
                </a:solidFill>
                <a:latin typeface="華康秀風體W3" panose="03000309000000000000" pitchFamily="65" charset="-120"/>
                <a:ea typeface="華康秀風體W3" panose="03000309000000000000" pitchFamily="65" charset="-120"/>
              </a:rPr>
              <a:t>澎湖向前走</a:t>
            </a:r>
            <a:endParaRPr lang="en-US" altLang="zh-TW" sz="4000" dirty="0" smtClean="0">
              <a:solidFill>
                <a:srgbClr val="FF0000"/>
              </a:solidFill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26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257</Words>
  <Application>Microsoft Office PowerPoint</Application>
  <PresentationFormat>如螢幕大小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佈景主題</vt:lpstr>
      <vt:lpstr>2014澎湖向前走 </vt:lpstr>
      <vt:lpstr>關於澎湖團隊…</vt:lpstr>
      <vt:lpstr>五個團隊理念</vt:lpstr>
      <vt:lpstr>五個團隊理念</vt:lpstr>
      <vt:lpstr>PowerPoint 簡報</vt:lpstr>
      <vt:lpstr>服務學習—教案篇:破冰遊戲</vt:lpstr>
      <vt:lpstr>服務學習—教案篇:自然課</vt:lpstr>
      <vt:lpstr>服務學習—教案篇:閱讀</vt:lpstr>
      <vt:lpstr>服務學習—早操篇</vt:lpstr>
      <vt:lpstr>服務學習—社區篇</vt:lpstr>
      <vt:lpstr>服務學習—社區篇</vt:lpstr>
      <vt:lpstr>THE END 謝謝觀賞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2014澎湖向前走 </dc:title>
  <dc:creator>雲麗娟</dc:creator>
  <cp:lastModifiedBy>BABY</cp:lastModifiedBy>
  <cp:revision>42</cp:revision>
  <dcterms:created xsi:type="dcterms:W3CDTF">2014-09-09T16:04:45Z</dcterms:created>
  <dcterms:modified xsi:type="dcterms:W3CDTF">2014-10-15T09:22:36Z</dcterms:modified>
</cp:coreProperties>
</file>