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57" r:id="rId4"/>
    <p:sldId id="277" r:id="rId5"/>
    <p:sldId id="273" r:id="rId6"/>
    <p:sldId id="258" r:id="rId7"/>
    <p:sldId id="263" r:id="rId8"/>
    <p:sldId id="265" r:id="rId9"/>
    <p:sldId id="260" r:id="rId10"/>
    <p:sldId id="259" r:id="rId11"/>
    <p:sldId id="262" r:id="rId12"/>
    <p:sldId id="264" r:id="rId13"/>
    <p:sldId id="272" r:id="rId14"/>
    <p:sldId id="274" r:id="rId15"/>
    <p:sldId id="266" r:id="rId16"/>
    <p:sldId id="267" r:id="rId17"/>
    <p:sldId id="278" r:id="rId18"/>
    <p:sldId id="276" r:id="rId19"/>
    <p:sldId id="275" r:id="rId20"/>
    <p:sldId id="270" r:id="rId21"/>
    <p:sldId id="279" r:id="rId22"/>
    <p:sldId id="280" r:id="rId23"/>
    <p:sldId id="271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cebook.com/worldwidestory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cebook.com/worldwidestor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8F5D42-0248-4997-9029-C980893F70A6}" type="doc">
      <dgm:prSet loTypeId="urn:microsoft.com/office/officeart/2005/8/layout/chevron2" loCatId="list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229DFF01-DF08-4A3E-82F8-34E290D9E786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尋找故事</a:t>
          </a:r>
          <a:endParaRPr lang="zh-TW" altLang="en-US" dirty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579F95D2-2C99-4391-939C-4CBFA986CCFA}" type="parTrans" cxnId="{52C20FDE-F87B-403E-B73A-EEAEB7371133}">
      <dgm:prSet/>
      <dgm:spPr/>
      <dgm:t>
        <a:bodyPr/>
        <a:lstStyle/>
        <a:p>
          <a:endParaRPr lang="zh-TW" altLang="en-US"/>
        </a:p>
      </dgm:t>
    </dgm:pt>
    <dgm:pt modelId="{71BD2A2A-6E50-4C23-981E-170ADDDBC0B4}" type="sibTrans" cxnId="{52C20FDE-F87B-403E-B73A-EEAEB7371133}">
      <dgm:prSet/>
      <dgm:spPr/>
      <dgm:t>
        <a:bodyPr/>
        <a:lstStyle/>
        <a:p>
          <a:endParaRPr lang="zh-TW" altLang="en-US"/>
        </a:p>
      </dgm:t>
    </dgm:pt>
    <dgm:pt modelId="{52C9F231-EF97-4E91-8F57-DD5A1A28AE5F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這個暑假我們造訪了</a:t>
          </a:r>
          <a:r>
            <a:rPr lang="en-US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: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台北、新北、桃園、台中、南投、花蓮、台東</a:t>
          </a:r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，從南到北，從東到西，我們再次發現了從小到大生存的這片土地無懈可擊的美。</a:t>
          </a:r>
          <a:endParaRPr lang="zh-TW" altLang="en-US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2E7CAE4F-D3EC-473A-87A9-42ED1090CA71}" type="parTrans" cxnId="{5A740D81-EC6E-4044-9F68-BFB220FF41B5}">
      <dgm:prSet/>
      <dgm:spPr/>
      <dgm:t>
        <a:bodyPr/>
        <a:lstStyle/>
        <a:p>
          <a:endParaRPr lang="zh-TW" altLang="en-US"/>
        </a:p>
      </dgm:t>
    </dgm:pt>
    <dgm:pt modelId="{40036D15-3D3B-44D7-A75E-2B6C6BA95E53}" type="sibTrans" cxnId="{5A740D81-EC6E-4044-9F68-BFB220FF41B5}">
      <dgm:prSet/>
      <dgm:spPr/>
      <dgm:t>
        <a:bodyPr/>
        <a:lstStyle/>
        <a:p>
          <a:endParaRPr lang="zh-TW" altLang="en-US"/>
        </a:p>
      </dgm:t>
    </dgm:pt>
    <dgm:pt modelId="{2E8D37EF-6E75-4ADC-832C-433F0A835FF2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遇見故事</a:t>
          </a:r>
          <a:endParaRPr lang="en-US" altLang="zh-TW" dirty="0" smtClean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E794236-176F-4E75-840B-8FF405317E7C}" type="parTrans" cxnId="{91C90C42-E416-4F64-8612-0336C9D3B685}">
      <dgm:prSet/>
      <dgm:spPr/>
      <dgm:t>
        <a:bodyPr/>
        <a:lstStyle/>
        <a:p>
          <a:endParaRPr lang="zh-TW" altLang="en-US"/>
        </a:p>
      </dgm:t>
    </dgm:pt>
    <dgm:pt modelId="{01310940-1C12-456D-AC6D-DFE5E68DE944}" type="sibTrans" cxnId="{91C90C42-E416-4F64-8612-0336C9D3B685}">
      <dgm:prSet/>
      <dgm:spPr/>
      <dgm:t>
        <a:bodyPr/>
        <a:lstStyle/>
        <a:p>
          <a:endParaRPr lang="zh-TW" altLang="en-US"/>
        </a:p>
      </dgm:t>
    </dgm:pt>
    <dgm:pt modelId="{778C0FC2-A9FB-45C4-8A52-75110E93A846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我們總是說台灣人是台灣最美的風景。以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攝影</a:t>
          </a:r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的方式拍下每一個表情，以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訪問</a:t>
          </a:r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的方式了解不同的故事。</a:t>
          </a:r>
          <a:endParaRPr lang="zh-TW" altLang="en-US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7155E861-038E-4629-8451-0A187B8F184A}" type="parTrans" cxnId="{64D58D72-50EF-47F2-8606-781EE1AA66F3}">
      <dgm:prSet/>
      <dgm:spPr/>
      <dgm:t>
        <a:bodyPr/>
        <a:lstStyle/>
        <a:p>
          <a:endParaRPr lang="zh-TW" altLang="en-US"/>
        </a:p>
      </dgm:t>
    </dgm:pt>
    <dgm:pt modelId="{55F3144D-C935-40B7-A67F-05A703166776}" type="sibTrans" cxnId="{64D58D72-50EF-47F2-8606-781EE1AA66F3}">
      <dgm:prSet/>
      <dgm:spPr/>
      <dgm:t>
        <a:bodyPr/>
        <a:lstStyle/>
        <a:p>
          <a:endParaRPr lang="zh-TW" altLang="en-US"/>
        </a:p>
      </dgm:t>
    </dgm:pt>
    <dgm:pt modelId="{068E01A5-7940-4C20-9693-8875F563197E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分享故事</a:t>
          </a:r>
          <a:endParaRPr lang="zh-TW" altLang="en-US" dirty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4193AD3A-788B-459D-AE27-D188D775E4C5}" type="parTrans" cxnId="{B425B75B-9DF4-45E4-9512-9C5D836256B4}">
      <dgm:prSet/>
      <dgm:spPr/>
      <dgm:t>
        <a:bodyPr/>
        <a:lstStyle/>
        <a:p>
          <a:endParaRPr lang="zh-TW" altLang="en-US"/>
        </a:p>
      </dgm:t>
    </dgm:pt>
    <dgm:pt modelId="{F39DCF02-E76E-4C4C-B5A4-7F62D750AE6C}" type="sibTrans" cxnId="{B425B75B-9DF4-45E4-9512-9C5D836256B4}">
      <dgm:prSet/>
      <dgm:spPr/>
      <dgm:t>
        <a:bodyPr/>
        <a:lstStyle/>
        <a:p>
          <a:endParaRPr lang="zh-TW" altLang="en-US"/>
        </a:p>
      </dgm:t>
    </dgm:pt>
    <dgm:pt modelId="{714F484A-5069-4169-BC9B-81782276F843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我們在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「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  <a:hlinkClick xmlns:r="http://schemas.openxmlformats.org/officeDocument/2006/relationships" r:id="rId1"/>
            </a:rPr>
            <a:t>大世界小地方，小人生大夢想。</a:t>
          </a:r>
          <a:r>
            <a: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」粉絲專業</a:t>
          </a:r>
          <a:r>
            <a:rPr lang="zh-TW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上收集來自台灣各地的故事，目前已有近千人按讚。</a:t>
          </a:r>
          <a:endParaRPr lang="zh-TW" altLang="en-US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94F713BE-0A89-4451-8D10-23856F71C37E}" type="parTrans" cxnId="{AF7C6B5A-B0C2-43F1-9612-F61E3D4FBA6A}">
      <dgm:prSet/>
      <dgm:spPr/>
      <dgm:t>
        <a:bodyPr/>
        <a:lstStyle/>
        <a:p>
          <a:endParaRPr lang="zh-TW" altLang="en-US"/>
        </a:p>
      </dgm:t>
    </dgm:pt>
    <dgm:pt modelId="{23C8D6DF-616F-4185-9660-374E0A6E591C}" type="sibTrans" cxnId="{AF7C6B5A-B0C2-43F1-9612-F61E3D4FBA6A}">
      <dgm:prSet/>
      <dgm:spPr/>
      <dgm:t>
        <a:bodyPr/>
        <a:lstStyle/>
        <a:p>
          <a:endParaRPr lang="zh-TW" altLang="en-US"/>
        </a:p>
      </dgm:t>
    </dgm:pt>
    <dgm:pt modelId="{66E511F6-4565-4D4D-97A7-CCCB64257AB0}" type="pres">
      <dgm:prSet presAssocID="{F68F5D42-0248-4997-9029-C980893F70A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F3B1C76-3E8E-4172-8038-00BCD8F8DE2F}" type="pres">
      <dgm:prSet presAssocID="{229DFF01-DF08-4A3E-82F8-34E290D9E786}" presName="composite" presStyleCnt="0"/>
      <dgm:spPr/>
    </dgm:pt>
    <dgm:pt modelId="{741D8008-32AB-49BC-98B8-6D06456C019C}" type="pres">
      <dgm:prSet presAssocID="{229DFF01-DF08-4A3E-82F8-34E290D9E78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3999048-DFD4-410B-9AF8-26E482507778}" type="pres">
      <dgm:prSet presAssocID="{229DFF01-DF08-4A3E-82F8-34E290D9E78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DF5E42-8978-4290-9574-A9A8F3DD7159}" type="pres">
      <dgm:prSet presAssocID="{71BD2A2A-6E50-4C23-981E-170ADDDBC0B4}" presName="sp" presStyleCnt="0"/>
      <dgm:spPr/>
    </dgm:pt>
    <dgm:pt modelId="{DB9299A0-A845-45E3-A9CE-1948E040117F}" type="pres">
      <dgm:prSet presAssocID="{2E8D37EF-6E75-4ADC-832C-433F0A835FF2}" presName="composite" presStyleCnt="0"/>
      <dgm:spPr/>
    </dgm:pt>
    <dgm:pt modelId="{5E81EF82-A122-4F62-8818-EE58378ABD45}" type="pres">
      <dgm:prSet presAssocID="{2E8D37EF-6E75-4ADC-832C-433F0A835FF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D3CD32-FAF9-42AB-BF5E-1C97EE5275ED}" type="pres">
      <dgm:prSet presAssocID="{2E8D37EF-6E75-4ADC-832C-433F0A835FF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124706C-ABC1-4C37-AC5B-A5D1EC7A6532}" type="pres">
      <dgm:prSet presAssocID="{01310940-1C12-456D-AC6D-DFE5E68DE944}" presName="sp" presStyleCnt="0"/>
      <dgm:spPr/>
    </dgm:pt>
    <dgm:pt modelId="{8C0DC7DE-636D-4A82-B0E1-41E0AD7010A5}" type="pres">
      <dgm:prSet presAssocID="{068E01A5-7940-4C20-9693-8875F563197E}" presName="composite" presStyleCnt="0"/>
      <dgm:spPr/>
    </dgm:pt>
    <dgm:pt modelId="{C1127B62-6D8D-4C0D-909D-AB09E2491C9D}" type="pres">
      <dgm:prSet presAssocID="{068E01A5-7940-4C20-9693-8875F563197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0A6C8A-A458-42AF-AB14-89574FEA00B3}" type="pres">
      <dgm:prSet presAssocID="{068E01A5-7940-4C20-9693-8875F563197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4D58D72-50EF-47F2-8606-781EE1AA66F3}" srcId="{2E8D37EF-6E75-4ADC-832C-433F0A835FF2}" destId="{778C0FC2-A9FB-45C4-8A52-75110E93A846}" srcOrd="0" destOrd="0" parTransId="{7155E861-038E-4629-8451-0A187B8F184A}" sibTransId="{55F3144D-C935-40B7-A67F-05A703166776}"/>
    <dgm:cxn modelId="{C9DD7EC1-6764-4740-BA96-E0FDDEC32E54}" type="presOf" srcId="{778C0FC2-A9FB-45C4-8A52-75110E93A846}" destId="{3ED3CD32-FAF9-42AB-BF5E-1C97EE5275ED}" srcOrd="0" destOrd="0" presId="urn:microsoft.com/office/officeart/2005/8/layout/chevron2"/>
    <dgm:cxn modelId="{91C90C42-E416-4F64-8612-0336C9D3B685}" srcId="{F68F5D42-0248-4997-9029-C980893F70A6}" destId="{2E8D37EF-6E75-4ADC-832C-433F0A835FF2}" srcOrd="1" destOrd="0" parTransId="{1E794236-176F-4E75-840B-8FF405317E7C}" sibTransId="{01310940-1C12-456D-AC6D-DFE5E68DE944}"/>
    <dgm:cxn modelId="{5A740D81-EC6E-4044-9F68-BFB220FF41B5}" srcId="{229DFF01-DF08-4A3E-82F8-34E290D9E786}" destId="{52C9F231-EF97-4E91-8F57-DD5A1A28AE5F}" srcOrd="0" destOrd="0" parTransId="{2E7CAE4F-D3EC-473A-87A9-42ED1090CA71}" sibTransId="{40036D15-3D3B-44D7-A75E-2B6C6BA95E53}"/>
    <dgm:cxn modelId="{9D9028DF-863C-496D-9855-C7A0F247BB33}" type="presOf" srcId="{F68F5D42-0248-4997-9029-C980893F70A6}" destId="{66E511F6-4565-4D4D-97A7-CCCB64257AB0}" srcOrd="0" destOrd="0" presId="urn:microsoft.com/office/officeart/2005/8/layout/chevron2"/>
    <dgm:cxn modelId="{CBC1B4EC-17B3-49A8-9240-26AD266CE25D}" type="presOf" srcId="{714F484A-5069-4169-BC9B-81782276F843}" destId="{F20A6C8A-A458-42AF-AB14-89574FEA00B3}" srcOrd="0" destOrd="0" presId="urn:microsoft.com/office/officeart/2005/8/layout/chevron2"/>
    <dgm:cxn modelId="{6787818B-E4AE-4A1B-A883-7BC001F1C0D7}" type="presOf" srcId="{229DFF01-DF08-4A3E-82F8-34E290D9E786}" destId="{741D8008-32AB-49BC-98B8-6D06456C019C}" srcOrd="0" destOrd="0" presId="urn:microsoft.com/office/officeart/2005/8/layout/chevron2"/>
    <dgm:cxn modelId="{B425B75B-9DF4-45E4-9512-9C5D836256B4}" srcId="{F68F5D42-0248-4997-9029-C980893F70A6}" destId="{068E01A5-7940-4C20-9693-8875F563197E}" srcOrd="2" destOrd="0" parTransId="{4193AD3A-788B-459D-AE27-D188D775E4C5}" sibTransId="{F39DCF02-E76E-4C4C-B5A4-7F62D750AE6C}"/>
    <dgm:cxn modelId="{52C20FDE-F87B-403E-B73A-EEAEB7371133}" srcId="{F68F5D42-0248-4997-9029-C980893F70A6}" destId="{229DFF01-DF08-4A3E-82F8-34E290D9E786}" srcOrd="0" destOrd="0" parTransId="{579F95D2-2C99-4391-939C-4CBFA986CCFA}" sibTransId="{71BD2A2A-6E50-4C23-981E-170ADDDBC0B4}"/>
    <dgm:cxn modelId="{AF7C6B5A-B0C2-43F1-9612-F61E3D4FBA6A}" srcId="{068E01A5-7940-4C20-9693-8875F563197E}" destId="{714F484A-5069-4169-BC9B-81782276F843}" srcOrd="0" destOrd="0" parTransId="{94F713BE-0A89-4451-8D10-23856F71C37E}" sibTransId="{23C8D6DF-616F-4185-9660-374E0A6E591C}"/>
    <dgm:cxn modelId="{C21C7EDF-2317-4CC9-B287-23AAE35C4181}" type="presOf" srcId="{52C9F231-EF97-4E91-8F57-DD5A1A28AE5F}" destId="{43999048-DFD4-410B-9AF8-26E482507778}" srcOrd="0" destOrd="0" presId="urn:microsoft.com/office/officeart/2005/8/layout/chevron2"/>
    <dgm:cxn modelId="{CB720F8A-0B3D-4234-B121-6CECA894B49D}" type="presOf" srcId="{2E8D37EF-6E75-4ADC-832C-433F0A835FF2}" destId="{5E81EF82-A122-4F62-8818-EE58378ABD45}" srcOrd="0" destOrd="0" presId="urn:microsoft.com/office/officeart/2005/8/layout/chevron2"/>
    <dgm:cxn modelId="{B1FACACF-7A86-439B-9E72-8666931A2AEA}" type="presOf" srcId="{068E01A5-7940-4C20-9693-8875F563197E}" destId="{C1127B62-6D8D-4C0D-909D-AB09E2491C9D}" srcOrd="0" destOrd="0" presId="urn:microsoft.com/office/officeart/2005/8/layout/chevron2"/>
    <dgm:cxn modelId="{3907514D-966A-466D-B2FF-78091EC7A834}" type="presParOf" srcId="{66E511F6-4565-4D4D-97A7-CCCB64257AB0}" destId="{6F3B1C76-3E8E-4172-8038-00BCD8F8DE2F}" srcOrd="0" destOrd="0" presId="urn:microsoft.com/office/officeart/2005/8/layout/chevron2"/>
    <dgm:cxn modelId="{F4D71308-452C-484E-8F89-0121A94093C6}" type="presParOf" srcId="{6F3B1C76-3E8E-4172-8038-00BCD8F8DE2F}" destId="{741D8008-32AB-49BC-98B8-6D06456C019C}" srcOrd="0" destOrd="0" presId="urn:microsoft.com/office/officeart/2005/8/layout/chevron2"/>
    <dgm:cxn modelId="{E4643D0E-E448-4FE4-83FE-B48FA3254C59}" type="presParOf" srcId="{6F3B1C76-3E8E-4172-8038-00BCD8F8DE2F}" destId="{43999048-DFD4-410B-9AF8-26E482507778}" srcOrd="1" destOrd="0" presId="urn:microsoft.com/office/officeart/2005/8/layout/chevron2"/>
    <dgm:cxn modelId="{2A5A5B74-0AF3-4890-AA0B-E8D4A6E0EC4C}" type="presParOf" srcId="{66E511F6-4565-4D4D-97A7-CCCB64257AB0}" destId="{F5DF5E42-8978-4290-9574-A9A8F3DD7159}" srcOrd="1" destOrd="0" presId="urn:microsoft.com/office/officeart/2005/8/layout/chevron2"/>
    <dgm:cxn modelId="{D2850A1F-5494-4D87-8DDE-3223319F455B}" type="presParOf" srcId="{66E511F6-4565-4D4D-97A7-CCCB64257AB0}" destId="{DB9299A0-A845-45E3-A9CE-1948E040117F}" srcOrd="2" destOrd="0" presId="urn:microsoft.com/office/officeart/2005/8/layout/chevron2"/>
    <dgm:cxn modelId="{A00E58E3-BC62-4F91-8808-1CC7359663AC}" type="presParOf" srcId="{DB9299A0-A845-45E3-A9CE-1948E040117F}" destId="{5E81EF82-A122-4F62-8818-EE58378ABD45}" srcOrd="0" destOrd="0" presId="urn:microsoft.com/office/officeart/2005/8/layout/chevron2"/>
    <dgm:cxn modelId="{3F5CDABA-4D6B-46A5-B61E-0BB84F060423}" type="presParOf" srcId="{DB9299A0-A845-45E3-A9CE-1948E040117F}" destId="{3ED3CD32-FAF9-42AB-BF5E-1C97EE5275ED}" srcOrd="1" destOrd="0" presId="urn:microsoft.com/office/officeart/2005/8/layout/chevron2"/>
    <dgm:cxn modelId="{3E53071F-E19A-45E1-A085-63627238DAAD}" type="presParOf" srcId="{66E511F6-4565-4D4D-97A7-CCCB64257AB0}" destId="{D124706C-ABC1-4C37-AC5B-A5D1EC7A6532}" srcOrd="3" destOrd="0" presId="urn:microsoft.com/office/officeart/2005/8/layout/chevron2"/>
    <dgm:cxn modelId="{36D0F83C-81CD-4AFC-B3B9-A53D377517D0}" type="presParOf" srcId="{66E511F6-4565-4D4D-97A7-CCCB64257AB0}" destId="{8C0DC7DE-636D-4A82-B0E1-41E0AD7010A5}" srcOrd="4" destOrd="0" presId="urn:microsoft.com/office/officeart/2005/8/layout/chevron2"/>
    <dgm:cxn modelId="{8D0253DB-2E99-4863-AFA1-DE818990E513}" type="presParOf" srcId="{8C0DC7DE-636D-4A82-B0E1-41E0AD7010A5}" destId="{C1127B62-6D8D-4C0D-909D-AB09E2491C9D}" srcOrd="0" destOrd="0" presId="urn:microsoft.com/office/officeart/2005/8/layout/chevron2"/>
    <dgm:cxn modelId="{9DB5893A-D79C-475F-B967-EEFF657177C2}" type="presParOf" srcId="{8C0DC7DE-636D-4A82-B0E1-41E0AD7010A5}" destId="{F20A6C8A-A458-42AF-AB14-89574FEA00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C3FD15-9D4D-43A2-85BB-2A4B63DDC3C8}" type="doc">
      <dgm:prSet loTypeId="urn:microsoft.com/office/officeart/2005/8/layout/chevron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5E7EEF1A-DBD1-444A-92FB-44B624E08821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明信片</a:t>
          </a:r>
          <a:endParaRPr lang="en-US" altLang="zh-TW" dirty="0" smtClean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00FF7646-1B08-4CA4-9F20-9E998954A4C8}" type="parTrans" cxnId="{192C3165-EB5F-4DF5-AFC9-63668121A6F0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3747B61C-C11C-4B4D-9075-9F739D73DBDA}" type="sibTrans" cxnId="{192C3165-EB5F-4DF5-AFC9-63668121A6F0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55EC438-02C8-490F-9807-109F8CC55591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帶著台灣國旗、一張明信片、一封親手寫的信，希望帶給生活步調快速的美國人一些些來自台灣的溫暖。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47F465F4-160D-4EBA-AD5F-63EB20A9691E}" type="parTrans" cxnId="{1CD445F0-DA1C-4577-89DF-044CFAE9718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727C3EB-47D3-4F64-AC0B-48BC58BF60AD}" type="sibTrans" cxnId="{1CD445F0-DA1C-4577-89DF-044CFAE9718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8A7CA49A-1BF3-4BCC-88AD-6ED7CB9BE5A1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交換故事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00E55D87-3457-4759-BB5C-F91BC85658A8}" type="parTrans" cxnId="{1760415F-B3E4-459E-B8C3-7EA47992A62E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465E410B-6B45-472B-9322-B084896FFB66}" type="sibTrans" cxnId="{1760415F-B3E4-459E-B8C3-7EA47992A62E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2AE4B15-CD14-4EE9-87C2-461654801AA6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勇氣、熱誠、英文能力的考驗。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AF1F72BD-6B05-41FE-A64F-FFCB87D8656E}" type="parTrans" cxnId="{DCD77372-F44E-40CF-9CD7-348F7C48365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3F4CBF48-2D32-4221-838A-9234027439E1}" type="sibTrans" cxnId="{DCD77372-F44E-40CF-9CD7-348F7C48365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B841F775-092C-4062-8DB1-85A79B37BCE6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宣揚台灣的美，帶著東海人的精神，交換而來的故事，從家庭到夢想，從夢想再到氣候議題。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513388A-1E05-48B1-B9C6-56AFF1A5E351}" type="parTrans" cxnId="{C25DAE72-EDE9-47F1-992B-10DCDB48B6D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AFFD25C3-A7F5-4991-BA90-8A36E04D442E}" type="sibTrans" cxnId="{C25DAE72-EDE9-47F1-992B-10DCDB48B6D8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65389C30-A148-453E-9A35-62D1FC9D0CD4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分享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6351C324-82A6-454A-B90A-DEAB6836B394}" type="parTrans" cxnId="{11ECD040-A33D-445B-BDCE-29C004BC9FB6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F7A3CF6D-1959-4CE8-BF89-CD4DF36EEF1A}" type="sibTrans" cxnId="{11ECD040-A33D-445B-BDCE-29C004BC9FB6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97A83653-4BB5-4032-807B-4886A3077264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大世界小地方，小人生大夢想。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78B76F46-A626-4367-B333-822A34D7B814}" type="parTrans" cxnId="{F8C42D1C-0566-47F0-A7F8-CE2F3E348703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8EDCA95C-B6BF-4CF8-9CA0-E94C26CC6ED9}" type="sibTrans" cxnId="{F8C42D1C-0566-47F0-A7F8-CE2F3E348703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47F1F91D-0057-40B1-A18B-E6DFFEE73206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明信片</a:t>
          </a:r>
          <a:r>
            <a: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(</a:t>
          </a:r>
          <a:r>
            <a:rPr lang="zh-TW" alt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台灣的明信片、來自美國的明信片</a:t>
          </a:r>
          <a:r>
            <a: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)</a:t>
          </a:r>
          <a:endParaRPr lang="zh-TW" altLang="en-US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BE1F3291-E8E5-492D-B3CB-C4118E6A9E2F}" type="parTrans" cxnId="{6FCEAFB0-C864-45ED-A1A1-9E5F45EB769E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1E955DF8-7FEB-4831-B708-BA91A8A57250}" type="sibTrans" cxnId="{6FCEAFB0-C864-45ED-A1A1-9E5F45EB769E}">
      <dgm:prSet/>
      <dgm:spPr/>
      <dgm:t>
        <a:bodyPr/>
        <a:lstStyle/>
        <a:p>
          <a:endParaRPr lang="zh-TW" altLang="en-US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gm:t>
    </dgm:pt>
    <dgm:pt modelId="{92084047-EC01-4B4A-A721-D706268DFF32}" type="pres">
      <dgm:prSet presAssocID="{D8C3FD15-9D4D-43A2-85BB-2A4B63DDC3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2E454A-0B6A-49F2-9B66-DEBF7DE2A406}" type="pres">
      <dgm:prSet presAssocID="{5E7EEF1A-DBD1-444A-92FB-44B624E08821}" presName="composite" presStyleCnt="0"/>
      <dgm:spPr/>
    </dgm:pt>
    <dgm:pt modelId="{C5D21C0C-A2D3-453C-B30D-3B00610B3FEA}" type="pres">
      <dgm:prSet presAssocID="{5E7EEF1A-DBD1-444A-92FB-44B624E0882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83F1D9-BB49-4F10-899F-C826ADE3C825}" type="pres">
      <dgm:prSet presAssocID="{5E7EEF1A-DBD1-444A-92FB-44B624E0882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76965C-F181-4557-A49D-9AF95C6297FD}" type="pres">
      <dgm:prSet presAssocID="{3747B61C-C11C-4B4D-9075-9F739D73DBDA}" presName="sp" presStyleCnt="0"/>
      <dgm:spPr/>
    </dgm:pt>
    <dgm:pt modelId="{31D53A79-31BB-488A-AFCD-2BCDCC838178}" type="pres">
      <dgm:prSet presAssocID="{8A7CA49A-1BF3-4BCC-88AD-6ED7CB9BE5A1}" presName="composite" presStyleCnt="0"/>
      <dgm:spPr/>
    </dgm:pt>
    <dgm:pt modelId="{309E8C4D-A5AA-4EF6-8F28-311DF78C3CEE}" type="pres">
      <dgm:prSet presAssocID="{8A7CA49A-1BF3-4BCC-88AD-6ED7CB9BE5A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CDD2A2-9CED-4BCB-BD58-7C38F46F1D7C}" type="pres">
      <dgm:prSet presAssocID="{8A7CA49A-1BF3-4BCC-88AD-6ED7CB9BE5A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96750A-52B7-496F-87EB-E434D8CF1901}" type="pres">
      <dgm:prSet presAssocID="{465E410B-6B45-472B-9322-B084896FFB66}" presName="sp" presStyleCnt="0"/>
      <dgm:spPr/>
    </dgm:pt>
    <dgm:pt modelId="{C4C170EA-9A74-4C52-A16D-137C080AD3EE}" type="pres">
      <dgm:prSet presAssocID="{65389C30-A148-453E-9A35-62D1FC9D0CD4}" presName="composite" presStyleCnt="0"/>
      <dgm:spPr/>
    </dgm:pt>
    <dgm:pt modelId="{D16B6B21-B415-4C41-8DF3-0B8139945F5B}" type="pres">
      <dgm:prSet presAssocID="{65389C30-A148-453E-9A35-62D1FC9D0CD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321D7A-ED26-4985-88F0-20530A724402}" type="pres">
      <dgm:prSet presAssocID="{65389C30-A148-453E-9A35-62D1FC9D0CD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A338CD3-A6E6-40E7-AEFE-7313F86C3304}" type="presOf" srcId="{97A83653-4BB5-4032-807B-4886A3077264}" destId="{D0321D7A-ED26-4985-88F0-20530A724402}" srcOrd="0" destOrd="0" presId="urn:microsoft.com/office/officeart/2005/8/layout/chevron2"/>
    <dgm:cxn modelId="{70F8CF7A-808E-4684-ADC0-012CBD162424}" type="presOf" srcId="{5E7EEF1A-DBD1-444A-92FB-44B624E08821}" destId="{C5D21C0C-A2D3-453C-B30D-3B00610B3FEA}" srcOrd="0" destOrd="0" presId="urn:microsoft.com/office/officeart/2005/8/layout/chevron2"/>
    <dgm:cxn modelId="{DCD77372-F44E-40CF-9CD7-348F7C483658}" srcId="{8A7CA49A-1BF3-4BCC-88AD-6ED7CB9BE5A1}" destId="{12AE4B15-CD14-4EE9-87C2-461654801AA6}" srcOrd="0" destOrd="0" parTransId="{AF1F72BD-6B05-41FE-A64F-FFCB87D8656E}" sibTransId="{3F4CBF48-2D32-4221-838A-9234027439E1}"/>
    <dgm:cxn modelId="{47778E1B-9585-446F-A731-4716689470CF}" type="presOf" srcId="{B841F775-092C-4062-8DB1-85A79B37BCE6}" destId="{0FCDD2A2-9CED-4BCB-BD58-7C38F46F1D7C}" srcOrd="0" destOrd="1" presId="urn:microsoft.com/office/officeart/2005/8/layout/chevron2"/>
    <dgm:cxn modelId="{EE169324-F861-480A-82D7-68B13F10DAF5}" type="presOf" srcId="{D8C3FD15-9D4D-43A2-85BB-2A4B63DDC3C8}" destId="{92084047-EC01-4B4A-A721-D706268DFF32}" srcOrd="0" destOrd="0" presId="urn:microsoft.com/office/officeart/2005/8/layout/chevron2"/>
    <dgm:cxn modelId="{1760415F-B3E4-459E-B8C3-7EA47992A62E}" srcId="{D8C3FD15-9D4D-43A2-85BB-2A4B63DDC3C8}" destId="{8A7CA49A-1BF3-4BCC-88AD-6ED7CB9BE5A1}" srcOrd="1" destOrd="0" parTransId="{00E55D87-3457-4759-BB5C-F91BC85658A8}" sibTransId="{465E410B-6B45-472B-9322-B084896FFB66}"/>
    <dgm:cxn modelId="{46619C90-A331-46E3-8734-ACDF5EB304C8}" type="presOf" srcId="{8A7CA49A-1BF3-4BCC-88AD-6ED7CB9BE5A1}" destId="{309E8C4D-A5AA-4EF6-8F28-311DF78C3CEE}" srcOrd="0" destOrd="0" presId="urn:microsoft.com/office/officeart/2005/8/layout/chevron2"/>
    <dgm:cxn modelId="{192C3165-EB5F-4DF5-AFC9-63668121A6F0}" srcId="{D8C3FD15-9D4D-43A2-85BB-2A4B63DDC3C8}" destId="{5E7EEF1A-DBD1-444A-92FB-44B624E08821}" srcOrd="0" destOrd="0" parTransId="{00FF7646-1B08-4CA4-9F20-9E998954A4C8}" sibTransId="{3747B61C-C11C-4B4D-9075-9F739D73DBDA}"/>
    <dgm:cxn modelId="{F8C42D1C-0566-47F0-A7F8-CE2F3E348703}" srcId="{65389C30-A148-453E-9A35-62D1FC9D0CD4}" destId="{97A83653-4BB5-4032-807B-4886A3077264}" srcOrd="0" destOrd="0" parTransId="{78B76F46-A626-4367-B333-822A34D7B814}" sibTransId="{8EDCA95C-B6BF-4CF8-9CA0-E94C26CC6ED9}"/>
    <dgm:cxn modelId="{11ECD040-A33D-445B-BDCE-29C004BC9FB6}" srcId="{D8C3FD15-9D4D-43A2-85BB-2A4B63DDC3C8}" destId="{65389C30-A148-453E-9A35-62D1FC9D0CD4}" srcOrd="2" destOrd="0" parTransId="{6351C324-82A6-454A-B90A-DEAB6836B394}" sibTransId="{F7A3CF6D-1959-4CE8-BF89-CD4DF36EEF1A}"/>
    <dgm:cxn modelId="{71AC8F30-EA8F-46FE-A7BF-7274F2E91C07}" type="presOf" srcId="{65389C30-A148-453E-9A35-62D1FC9D0CD4}" destId="{D16B6B21-B415-4C41-8DF3-0B8139945F5B}" srcOrd="0" destOrd="0" presId="urn:microsoft.com/office/officeart/2005/8/layout/chevron2"/>
    <dgm:cxn modelId="{1CD445F0-DA1C-4577-89DF-044CFAE97188}" srcId="{5E7EEF1A-DBD1-444A-92FB-44B624E08821}" destId="{155EC438-02C8-490F-9807-109F8CC55591}" srcOrd="0" destOrd="0" parTransId="{47F465F4-160D-4EBA-AD5F-63EB20A9691E}" sibTransId="{1727C3EB-47D3-4F64-AC0B-48BC58BF60AD}"/>
    <dgm:cxn modelId="{44EC57B3-6344-41B4-9486-D204AC63E1BA}" type="presOf" srcId="{47F1F91D-0057-40B1-A18B-E6DFFEE73206}" destId="{D0321D7A-ED26-4985-88F0-20530A724402}" srcOrd="0" destOrd="1" presId="urn:microsoft.com/office/officeart/2005/8/layout/chevron2"/>
    <dgm:cxn modelId="{6FCEAFB0-C864-45ED-A1A1-9E5F45EB769E}" srcId="{65389C30-A148-453E-9A35-62D1FC9D0CD4}" destId="{47F1F91D-0057-40B1-A18B-E6DFFEE73206}" srcOrd="1" destOrd="0" parTransId="{BE1F3291-E8E5-492D-B3CB-C4118E6A9E2F}" sibTransId="{1E955DF8-7FEB-4831-B708-BA91A8A57250}"/>
    <dgm:cxn modelId="{C25DAE72-EDE9-47F1-992B-10DCDB48B6D8}" srcId="{8A7CA49A-1BF3-4BCC-88AD-6ED7CB9BE5A1}" destId="{B841F775-092C-4062-8DB1-85A79B37BCE6}" srcOrd="1" destOrd="0" parTransId="{1513388A-1E05-48B1-B9C6-56AFF1A5E351}" sibTransId="{AFFD25C3-A7F5-4991-BA90-8A36E04D442E}"/>
    <dgm:cxn modelId="{C1EB1464-9A13-4AEA-B68F-8B91E4E63AC7}" type="presOf" srcId="{155EC438-02C8-490F-9807-109F8CC55591}" destId="{8383F1D9-BB49-4F10-899F-C826ADE3C825}" srcOrd="0" destOrd="0" presId="urn:microsoft.com/office/officeart/2005/8/layout/chevron2"/>
    <dgm:cxn modelId="{CEDD09AF-53D6-4E81-AA27-61C1E3B34172}" type="presOf" srcId="{12AE4B15-CD14-4EE9-87C2-461654801AA6}" destId="{0FCDD2A2-9CED-4BCB-BD58-7C38F46F1D7C}" srcOrd="0" destOrd="0" presId="urn:microsoft.com/office/officeart/2005/8/layout/chevron2"/>
    <dgm:cxn modelId="{804E8809-39E6-409C-A6F0-9E0868DDFC19}" type="presParOf" srcId="{92084047-EC01-4B4A-A721-D706268DFF32}" destId="{E62E454A-0B6A-49F2-9B66-DEBF7DE2A406}" srcOrd="0" destOrd="0" presId="urn:microsoft.com/office/officeart/2005/8/layout/chevron2"/>
    <dgm:cxn modelId="{3E7C3E65-F209-4AB1-ACE9-475C25720F79}" type="presParOf" srcId="{E62E454A-0B6A-49F2-9B66-DEBF7DE2A406}" destId="{C5D21C0C-A2D3-453C-B30D-3B00610B3FEA}" srcOrd="0" destOrd="0" presId="urn:microsoft.com/office/officeart/2005/8/layout/chevron2"/>
    <dgm:cxn modelId="{4BE1CAA7-547C-4EDE-BB62-141A9C1B97A6}" type="presParOf" srcId="{E62E454A-0B6A-49F2-9B66-DEBF7DE2A406}" destId="{8383F1D9-BB49-4F10-899F-C826ADE3C825}" srcOrd="1" destOrd="0" presId="urn:microsoft.com/office/officeart/2005/8/layout/chevron2"/>
    <dgm:cxn modelId="{ABE2DA36-190A-4505-AEC5-4AC7515B3D59}" type="presParOf" srcId="{92084047-EC01-4B4A-A721-D706268DFF32}" destId="{F876965C-F181-4557-A49D-9AF95C6297FD}" srcOrd="1" destOrd="0" presId="urn:microsoft.com/office/officeart/2005/8/layout/chevron2"/>
    <dgm:cxn modelId="{4D25C925-D906-4C0F-BA8A-16FE249D8491}" type="presParOf" srcId="{92084047-EC01-4B4A-A721-D706268DFF32}" destId="{31D53A79-31BB-488A-AFCD-2BCDCC838178}" srcOrd="2" destOrd="0" presId="urn:microsoft.com/office/officeart/2005/8/layout/chevron2"/>
    <dgm:cxn modelId="{3E2F2CF3-5FCC-41A9-94F7-D0C095D8A94F}" type="presParOf" srcId="{31D53A79-31BB-488A-AFCD-2BCDCC838178}" destId="{309E8C4D-A5AA-4EF6-8F28-311DF78C3CEE}" srcOrd="0" destOrd="0" presId="urn:microsoft.com/office/officeart/2005/8/layout/chevron2"/>
    <dgm:cxn modelId="{F4CFEF27-860A-4211-BB92-5A6CD5989B4F}" type="presParOf" srcId="{31D53A79-31BB-488A-AFCD-2BCDCC838178}" destId="{0FCDD2A2-9CED-4BCB-BD58-7C38F46F1D7C}" srcOrd="1" destOrd="0" presId="urn:microsoft.com/office/officeart/2005/8/layout/chevron2"/>
    <dgm:cxn modelId="{E1448D6D-97EB-473A-B6F3-1B462F10B44F}" type="presParOf" srcId="{92084047-EC01-4B4A-A721-D706268DFF32}" destId="{1796750A-52B7-496F-87EB-E434D8CF1901}" srcOrd="3" destOrd="0" presId="urn:microsoft.com/office/officeart/2005/8/layout/chevron2"/>
    <dgm:cxn modelId="{62CBA878-FC47-499D-87B7-627D931CC61F}" type="presParOf" srcId="{92084047-EC01-4B4A-A721-D706268DFF32}" destId="{C4C170EA-9A74-4C52-A16D-137C080AD3EE}" srcOrd="4" destOrd="0" presId="urn:microsoft.com/office/officeart/2005/8/layout/chevron2"/>
    <dgm:cxn modelId="{205533DA-F619-45A9-93C1-7D5398D7F464}" type="presParOf" srcId="{C4C170EA-9A74-4C52-A16D-137C080AD3EE}" destId="{D16B6B21-B415-4C41-8DF3-0B8139945F5B}" srcOrd="0" destOrd="0" presId="urn:microsoft.com/office/officeart/2005/8/layout/chevron2"/>
    <dgm:cxn modelId="{1AF42F1A-345F-49CD-B6C6-52DAF4BC97DA}" type="presParOf" srcId="{C4C170EA-9A74-4C52-A16D-137C080AD3EE}" destId="{D0321D7A-ED26-4985-88F0-20530A7244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1D8008-32AB-49BC-98B8-6D06456C019C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尋找故事</a:t>
          </a:r>
          <a:endParaRPr lang="zh-TW" altLang="en-US" sz="2200" kern="1200" dirty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246082"/>
        <a:ext cx="1637567" cy="1146297"/>
      </dsp:txXfrm>
    </dsp:sp>
    <dsp:sp modelId="{43999048-DFD4-410B-9AF8-26E482507778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這個暑假我們造訪了</a:t>
          </a:r>
          <a:r>
            <a:rPr lang="en-US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: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台北、新北、桃園、台中、南投、花蓮、台東</a:t>
          </a: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，從南到北，從東到西，我們再次發現了從小到大生存的這片土地無懈可擊的美。</a:t>
          </a:r>
          <a:endParaRPr lang="zh-TW" altLang="en-US" sz="1600" kern="1200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3008994"/>
        <a:ext cx="1064418" cy="7083302"/>
      </dsp:txXfrm>
    </dsp:sp>
    <dsp:sp modelId="{5E81EF82-A122-4F62-8818-EE58378ABD45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遇見故事</a:t>
          </a:r>
          <a:endParaRPr lang="en-US" altLang="zh-TW" sz="2200" kern="1200" dirty="0" smtClean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1689832"/>
        <a:ext cx="1637567" cy="1146297"/>
      </dsp:txXfrm>
    </dsp:sp>
    <dsp:sp modelId="{3ED3CD32-FAF9-42AB-BF5E-1C97EE5275ED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我們總是說台灣人是台灣最美的風景。以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攝影</a:t>
          </a: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的方式拍下每一個表情，以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訪問</a:t>
          </a: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的方式了解不同的故事。</a:t>
          </a:r>
          <a:endParaRPr lang="zh-TW" altLang="en-US" sz="1600" kern="1200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1565244"/>
        <a:ext cx="1064418" cy="7083302"/>
      </dsp:txXfrm>
    </dsp:sp>
    <dsp:sp modelId="{C1127B62-6D8D-4C0D-909D-AB09E2491C9D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/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分享故事</a:t>
          </a:r>
          <a:endParaRPr lang="zh-TW" altLang="en-US" sz="2200" kern="1200" dirty="0">
            <a:solidFill>
              <a:schemeClr val="tx1"/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3133582"/>
        <a:ext cx="1637567" cy="1146297"/>
      </dsp:txXfrm>
    </dsp:sp>
    <dsp:sp modelId="{F20A6C8A-A458-42AF-AB14-89574FEA00B3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我們在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「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  <a:hlinkClick xmlns:r="http://schemas.openxmlformats.org/officeDocument/2006/relationships" r:id="rId1"/>
            </a:rPr>
            <a:t>大世界小地方，小人生大夢想。</a:t>
          </a:r>
          <a:r>
            <a:rPr lang="zh-TW" altLang="en-US" sz="16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」粉絲專業</a:t>
          </a:r>
          <a:r>
            <a:rPr lang="zh-TW" altLang="en-US" sz="16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上收集來自台灣各地的故事，目前已有近千人按讚。</a:t>
          </a:r>
          <a:endParaRPr lang="zh-TW" altLang="en-US" sz="1600" kern="1200" dirty="0">
            <a:solidFill>
              <a:schemeClr val="tx1">
                <a:lumMod val="65000"/>
                <a:lumOff val="35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121494"/>
        <a:ext cx="1064418" cy="708330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D21C0C-A2D3-453C-B30D-3B00610B3FEA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明信片</a:t>
          </a:r>
          <a:endParaRPr lang="en-US" altLang="zh-TW" sz="2200" kern="1200" dirty="0" smtClean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246082"/>
        <a:ext cx="1637567" cy="1146297"/>
      </dsp:txXfrm>
    </dsp:sp>
    <dsp:sp modelId="{8383F1D9-BB49-4F10-899F-C826ADE3C825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帶著台灣國旗、一張明信片、一封親手寫的信，希望帶給生活步調快速的美國人一些些來自台灣的溫暖。</a:t>
          </a:r>
          <a:endParaRPr lang="zh-TW" altLang="en-US" sz="14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3008994"/>
        <a:ext cx="1064418" cy="7083302"/>
      </dsp:txXfrm>
    </dsp:sp>
    <dsp:sp modelId="{309E8C4D-A5AA-4EF6-8F28-311DF78C3CEE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交換故事</a:t>
          </a:r>
          <a:endParaRPr lang="zh-TW" altLang="en-US" sz="22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1689832"/>
        <a:ext cx="1637567" cy="1146297"/>
      </dsp:txXfrm>
    </dsp:sp>
    <dsp:sp modelId="{0FCDD2A2-9CED-4BCB-BD58-7C38F46F1D7C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勇氣、熱誠、英文能力的考驗。</a:t>
          </a:r>
          <a:endParaRPr lang="zh-TW" altLang="en-US" sz="14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宣揚台灣的美，帶著東海人的精神，交換而來的故事，從家庭到夢想，從夢想再到氣候議題。</a:t>
          </a:r>
          <a:endParaRPr lang="zh-TW" altLang="en-US" sz="14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1565244"/>
        <a:ext cx="1064418" cy="7083302"/>
      </dsp:txXfrm>
    </dsp:sp>
    <dsp:sp modelId="{D16B6B21-B415-4C41-8DF3-0B8139945F5B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分享</a:t>
          </a:r>
          <a:endParaRPr lang="zh-TW" altLang="en-US" sz="22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-245635" y="3133582"/>
        <a:ext cx="1637567" cy="1146297"/>
      </dsp:txXfrm>
    </dsp:sp>
    <dsp:sp modelId="{D0321D7A-ED26-4985-88F0-20530A724402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大世界小地方，小人生大夢想。</a:t>
          </a:r>
          <a:endParaRPr lang="zh-TW" altLang="en-US" sz="14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明信片</a:t>
          </a:r>
          <a:r>
            <a:rPr lang="en-US" altLang="zh-TW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(</a:t>
          </a:r>
          <a:r>
            <a:rPr lang="zh-TW" altLang="en-US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台灣的明信片、來自美國的明信片</a:t>
          </a:r>
          <a:r>
            <a:rPr lang="en-US" altLang="zh-TW" sz="1400" kern="12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rPr>
            <a:t>)</a:t>
          </a:r>
          <a:endParaRPr lang="zh-TW" altLang="en-US" sz="1400" kern="1200" dirty="0">
            <a:solidFill>
              <a:schemeClr val="tx1">
                <a:lumMod val="50000"/>
                <a:lumOff val="50000"/>
              </a:schemeClr>
            </a:solidFill>
            <a:latin typeface="超世紀粗仿宋" panose="02000000000000000000" pitchFamily="2" charset="-120"/>
            <a:ea typeface="超世紀粗仿宋" panose="02000000000000000000" pitchFamily="2" charset="-120"/>
          </a:endParaRPr>
        </a:p>
      </dsp:txBody>
      <dsp:txXfrm rot="5400000">
        <a:off x="4155739" y="-121494"/>
        <a:ext cx="1064418" cy="708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7146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4948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42000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7983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2513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96905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29447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7291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806926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9904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4711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F53B-B4BC-4859-A1C0-F8B5EDC34007}" type="datetimeFigureOut">
              <a:rPr lang="zh-TW" altLang="en-US" smtClean="0"/>
              <a:pPr/>
              <a:t>2014/10/5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2C109-7E6E-47BB-A3FF-3A51130B9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1627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31689;&#22818;&#22290;&#25104;&#26524;&#22577;&#21578;\&#32016;&#32004;&#30475;&#35211;&#21488;&#28771;.wmv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worldwidestory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紐約看見台灣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067944" y="1556792"/>
            <a:ext cx="4752528" cy="1902073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紐約看見台灣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b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</a:b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以物易物，說出你的故事</a:t>
            </a:r>
            <a:r>
              <a:rPr lang="zh-TW" altLang="en-US" sz="2800" dirty="0" smtClean="0">
                <a:solidFill>
                  <a:schemeClr val="tx2">
                    <a:lumMod val="7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。</a:t>
            </a:r>
            <a:endParaRPr lang="zh-TW" altLang="en-US" sz="2800" dirty="0">
              <a:solidFill>
                <a:schemeClr val="tx2">
                  <a:lumMod val="7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83968" y="3429000"/>
            <a:ext cx="2736304" cy="129614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景觀二 陳磬一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工設二 許元慈</a:t>
            </a:r>
            <a:endParaRPr lang="zh-TW" altLang="en-US" sz="28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124744"/>
            <a:ext cx="3811157" cy="381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8950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28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</a:t>
            </a:r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成果評估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</a:t>
            </a:r>
            <a:r>
              <a:rPr lang="zh-TW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發現台灣</a:t>
            </a:r>
            <a:endParaRPr lang="en-US" altLang="zh-TW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     認識台灣</a:t>
            </a:r>
            <a:endParaRPr lang="en-US" altLang="zh-TW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       愛上台灣</a:t>
            </a:r>
            <a:endParaRPr lang="en-US" altLang="zh-TW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行程</a:t>
            </a:r>
            <a:r>
              <a:rPr lang="zh-TW" altLang="en-US" sz="28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成果</a:t>
            </a:r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評估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明信片</a:t>
            </a:r>
            <a:r>
              <a:rPr lang="zh-TW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、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信</a:t>
            </a:r>
            <a:endParaRPr lang="en-US" altLang="zh-TW" sz="19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   訪問與體悟</a:t>
            </a:r>
            <a:endParaRPr lang="en-US" altLang="zh-TW" sz="19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8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對東海的</a:t>
            </a:r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行銷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2800" dirty="0" smtClean="0">
                <a:latin typeface="超世紀粗仿宋" panose="02000000000000000000" pitchFamily="2" charset="-120"/>
                <a:ea typeface="超世紀粗仿宋" panose="02000000000000000000" pitchFamily="2" charset="-120"/>
              </a:rPr>
              <a:t>  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東海明信片</a:t>
            </a:r>
            <a:endParaRPr lang="en-US" altLang="zh-TW" sz="19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8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成長反</a:t>
            </a:r>
            <a:r>
              <a:rPr lang="zh-TW" altLang="en-US" sz="2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思</a:t>
            </a:r>
            <a:endParaRPr lang="en-US" altLang="zh-TW" sz="2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關懷世界宣傳愛</a:t>
            </a:r>
            <a:endParaRPr lang="en-US" altLang="zh-TW" sz="19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r>
              <a:rPr lang="zh-TW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   自我成長</a:t>
            </a:r>
            <a:endParaRPr lang="zh-TW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070887"/>
            <a:ext cx="4932767" cy="32885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464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計畫宗旨</a:t>
            </a:r>
            <a:r>
              <a:rPr lang="en-US" altLang="zh-TW" sz="48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</a:p>
          <a:p>
            <a:endParaRPr lang="en-US" altLang="zh-TW" sz="4800" dirty="0" smtClean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4"/>
            <a:ext cx="5578475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005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行前評估</a:t>
            </a:r>
            <a:endParaRPr lang="zh-TW" altLang="en-US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2014/6/21-2014/8/24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644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流程</a:t>
            </a:r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89655398"/>
              </p:ext>
            </p:extLst>
          </p:nvPr>
        </p:nvGraphicFramePr>
        <p:xfrm>
          <a:off x="467544" y="177281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697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行前訪問照片</a:t>
            </a:r>
            <a:r>
              <a:rPr lang="en-US" altLang="zh-TW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自做自售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4676"/>
            <a:ext cx="3456384" cy="457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04675"/>
            <a:ext cx="3506534" cy="458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9877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行前活動照片</a:t>
            </a:r>
            <a:r>
              <a:rPr lang="en-US" altLang="zh-TW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徵故事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90" y="1600200"/>
            <a:ext cx="664242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771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行前活動照片</a:t>
            </a:r>
            <a:r>
              <a:rPr lang="en-US" altLang="zh-TW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明信片成品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488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行前活動照片</a:t>
            </a:r>
            <a:r>
              <a:rPr lang="en-US" altLang="zh-TW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最有溫度的手工書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6329"/>
            <a:ext cx="8229600" cy="4293704"/>
          </a:xfrm>
        </p:spPr>
      </p:pic>
    </p:spTree>
    <p:extLst>
      <p:ext uri="{BB962C8B-B14F-4D97-AF65-F5344CB8AC3E}">
        <p14:creationId xmlns="" xmlns:p14="http://schemas.microsoft.com/office/powerpoint/2010/main" val="29328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行前活動照片</a:t>
            </a:r>
            <a:r>
              <a:rPr lang="en-US" altLang="zh-TW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粉絲專業截取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4537494" cy="339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292080" y="1916832"/>
            <a:ext cx="36724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台北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• 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台灣</a:t>
            </a:r>
          </a:p>
          <a:p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下午兩點，炎炎夏日。一場球賽，一種精神。白球飛上天際的忐忑，慘遭三振的氣憤，奔向本壘的渴望。這群高中生，身上流著棒球的熱血，沸騰著無可取代的棒球魂。脫帽，向本壘板敬禮，對棒球運動的一分尊敬，對這分土地的一種感謝。ㄟㄛㄟㄛㄟㄛ，安打安打全壘打。一起擁抱，只屬於台灣，最純樸熱血的棒球魂！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4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5292080" y="1722940"/>
            <a:ext cx="33843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嘉義</a:t>
            </a:r>
            <a:r>
              <a:rPr lang="en-US" altLang="zh-TW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‧</a:t>
            </a:r>
            <a:r>
              <a:rPr lang="zh-TW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台灣</a:t>
            </a:r>
            <a:endParaRPr lang="en-US" altLang="zh-TW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嘉南</a:t>
            </a:r>
            <a:r>
              <a:rPr lang="zh-TW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平原裡，散落其上的是一畝一畝的田野，還有無數農家子弟成長的故事。一望無際的翠綠果樹中，母親穿梭忙碌著，看見這萬綠叢中一點紅，母親的身影在我眼眶逐漸濕潤而膨脹，成為我腦海裡抹不去的偉大存在。</a:t>
            </a:r>
          </a:p>
          <a:p>
            <a:r>
              <a:rPr lang="zh-TW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</a:p>
          <a:p>
            <a:r>
              <a:rPr lang="zh-TW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想</a:t>
            </a:r>
            <a:r>
              <a:rPr lang="zh-TW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對紐約人們說的話</a:t>
            </a:r>
            <a:r>
              <a:rPr lang="en-US" altLang="zh-TW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</a:p>
          <a:p>
            <a:r>
              <a:rPr lang="zh-TW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 來</a:t>
            </a:r>
            <a:r>
              <a:rPr lang="zh-TW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台灣吧，來體驗小農村的純樸與熱情 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! </a:t>
            </a:r>
            <a:r>
              <a:rPr lang="zh-TW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這裡有最真切的人情還有最悠閒的生活步調。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44" y="2307631"/>
            <a:ext cx="4746120" cy="3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709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行前評估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徵故事</a:t>
            </a:r>
            <a:r>
              <a:rPr lang="en-US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zh-TW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投稿不熱絡，經過討論後，可能是活動辦法太過複雜，以及沒有確切的明信片範例，活動不夠吸引人，以及當時粉絲團案讚人數不足。</a:t>
            </a:r>
            <a:endParaRPr lang="en-US" altLang="zh-TW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解決辦法</a:t>
            </a:r>
            <a:r>
              <a:rPr lang="en-US" altLang="zh-TW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zh-TW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向</a:t>
            </a:r>
            <a:r>
              <a:rPr lang="zh-TW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各地方的人宣傳我們的活動，透過口頭分享，以及在各社團版面上分享</a:t>
            </a:r>
            <a:r>
              <a:rPr lang="en-US" altLang="zh-TW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(</a:t>
            </a:r>
            <a:r>
              <a:rPr lang="zh-TW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大紐約地區台灣同學聯合會、台灣打工換宿交流區、追建築，輕旅行</a:t>
            </a:r>
            <a:r>
              <a:rPr lang="en-US" altLang="zh-TW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……</a:t>
            </a:r>
            <a:r>
              <a:rPr lang="zh-TW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等</a:t>
            </a:r>
            <a:r>
              <a:rPr lang="en-US" altLang="zh-TW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)</a:t>
            </a:r>
            <a:r>
              <a:rPr lang="zh-TW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，我們也有寄信到駐</a:t>
            </a:r>
            <a:r>
              <a:rPr lang="zh-TW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紐約的台灣相關代表處</a:t>
            </a:r>
            <a:r>
              <a:rPr lang="zh-TW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，宣傳且告知我們來自東海大學學生的計畫。</a:t>
            </a:r>
            <a:endParaRPr lang="en-US" altLang="zh-TW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endParaRPr lang="zh-TW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208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行程評估</a:t>
            </a:r>
            <a:endParaRPr lang="zh-TW" altLang="en-US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2014/8/25-2014/9/15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663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美國行程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公園</a:t>
            </a:r>
            <a:r>
              <a:rPr lang="en-US" altLang="zh-TW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Central 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park/ Prospect park/ High Line park/ Bryant park/ Brooklyn bridge park</a:t>
            </a:r>
          </a:p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街</a:t>
            </a:r>
            <a:r>
              <a:rPr lang="zh-TW" altLang="en-US" sz="2400" b="1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區</a:t>
            </a:r>
            <a:r>
              <a:rPr lang="en-US" altLang="zh-TW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 </a:t>
            </a:r>
            <a:r>
              <a:rPr lang="en-US" altLang="zh-TW" sz="2400" dirty="0" err="1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Soho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/ Times square/ Fifth Ave/ Broadway/ Brooklyn Dumbo/ Bedford Street/ Grand street/ </a:t>
            </a:r>
          </a:p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劇場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百老匯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( </a:t>
            </a:r>
            <a:r>
              <a:rPr lang="en-US" altLang="zh-TW" sz="2400" dirty="0" err="1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Motilda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/ 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Motown)/ Sleep No More</a:t>
            </a:r>
          </a:p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學校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Parsons the New School of Design/ FIT/ Harvard/ Cooper Union</a:t>
            </a:r>
          </a:p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博物館</a:t>
            </a:r>
            <a:r>
              <a:rPr lang="en-US" altLang="zh-TW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en-US" altLang="zh-TW" sz="2400" dirty="0" err="1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Moma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/ 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大都會博物館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/ FIT</a:t>
            </a:r>
          </a:p>
          <a:p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其他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Statue of Liberty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、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Church</a:t>
            </a:r>
          </a:p>
          <a:p>
            <a:endParaRPr lang="zh-TW" altLang="en-US" sz="2400" dirty="0"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958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計劃流程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80221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6008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85" y="1600200"/>
            <a:ext cx="5664829" cy="4525963"/>
          </a:xfrm>
        </p:spPr>
      </p:pic>
    </p:spTree>
    <p:extLst>
      <p:ext uri="{BB962C8B-B14F-4D97-AF65-F5344CB8AC3E}">
        <p14:creationId xmlns="" xmlns:p14="http://schemas.microsoft.com/office/powerpoint/2010/main" val="343032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968885" cy="5976664"/>
          </a:xfrm>
        </p:spPr>
      </p:pic>
    </p:spTree>
    <p:extLst>
      <p:ext uri="{BB962C8B-B14F-4D97-AF65-F5344CB8AC3E}">
        <p14:creationId xmlns="" xmlns:p14="http://schemas.microsoft.com/office/powerpoint/2010/main" val="173257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行程評估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06531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訪問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過程評估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經過多次討論如何問問題，以及訪問方式，用熱忱感動他們，從經驗中學習。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計畫成果評估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 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故事內容豐富，找到很多對夢想的熱誠、對家庭的感謝、對世界的關心、對過去的懺悔。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自我成長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: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學習如何和人說話、如何給別人感動、如何生活、走出舒適圈、粉絲團的經營。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pPr marL="0" indent="0">
              <a:buNone/>
            </a:pP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181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整體評估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故事是可以感動人的，無論在步調再快的城市裡我們成功的感動來自世界各地的他們。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感動是不可能量化的，是可以一直長長久久傳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下去。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粉絲專頁「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  <a:hlinkClick r:id="rId2"/>
              </a:rPr>
              <a:t>大世界小地方，小人生大夢想。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」會一直持續分享感動。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紐約是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我們的首站，我們將已不同的方式，相同的理念，找更多人跟我們一起創造感動，設計感動。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看見設計，用在設計</a:t>
            </a: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。</a:t>
            </a:r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endParaRPr lang="en-US" altLang="zh-TW" dirty="0" smtClean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604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ea typeface="超世紀粗仿宋"/>
              </a:rPr>
              <a:t>對東海的行銷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ea typeface="超世紀粗仿宋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超世紀粗仿宋"/>
              </a:rPr>
              <a:t>我們也為東海設計了明信片展示給受訪者看，透過我們對東海的那份愛，讓他們簡單的了解東海。</a:t>
            </a:r>
          </a:p>
          <a:p>
            <a:r>
              <a:rPr lang="zh-TW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超世紀粗仿宋"/>
              </a:rPr>
              <a:t>我們展現東海學生該有的態度，兩人並肩的合作與不斷追夢的精神，讓他們了解我們的計畫</a:t>
            </a:r>
            <a:r>
              <a:rPr lang="zh-TW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超世紀粗仿宋"/>
              </a:rPr>
              <a:t>。</a:t>
            </a:r>
            <a:endParaRPr lang="zh-TW" altLang="en-US" sz="2800" dirty="0">
              <a:solidFill>
                <a:schemeClr val="tx1">
                  <a:lumMod val="50000"/>
                  <a:lumOff val="50000"/>
                </a:schemeClr>
              </a:solidFill>
              <a:ea typeface="超世紀粗仿宋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solidFill>
                  <a:schemeClr val="accent3">
                    <a:lumMod val="50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築夢成長與反思</a:t>
            </a:r>
            <a:endParaRPr lang="zh-TW" altLang="en-US" sz="3600" dirty="0"/>
          </a:p>
        </p:txBody>
      </p:sp>
      <p:pic>
        <p:nvPicPr>
          <p:cNvPr id="4" name="內容版面配置區 3" descr="20846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 contrast="10000"/>
          </a:blip>
          <a:srcRect t="13929" b="13457"/>
          <a:stretch>
            <a:fillRect/>
          </a:stretch>
        </p:blipFill>
        <p:spPr>
          <a:xfrm>
            <a:off x="2843808" y="1268760"/>
            <a:ext cx="3874233" cy="5001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5598731" cy="4199048"/>
          </a:xfrm>
        </p:spPr>
      </p:pic>
      <p:sp>
        <p:nvSpPr>
          <p:cNvPr id="6" name="文字方塊 5"/>
          <p:cNvSpPr txBox="1"/>
          <p:nvPr/>
        </p:nvSpPr>
        <p:spPr>
          <a:xfrm>
            <a:off x="6516216" y="4941168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闔上眼，</a:t>
            </a:r>
            <a:endParaRPr lang="en-US" altLang="zh-TW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超世紀粗仿宋" panose="02000000000000000000" pitchFamily="2" charset="-120"/>
              <a:ea typeface="超世紀粗仿宋" panose="02000000000000000000" pitchFamily="2" charset="-120"/>
            </a:endParaRPr>
          </a:p>
          <a:p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超世紀粗仿宋" panose="02000000000000000000" pitchFamily="2" charset="-120"/>
                <a:ea typeface="超世紀粗仿宋" panose="02000000000000000000" pitchFamily="2" charset="-120"/>
              </a:rPr>
              <a:t>一個最誠摯的禱告。</a:t>
            </a:r>
          </a:p>
        </p:txBody>
      </p:sp>
    </p:spTree>
    <p:extLst>
      <p:ext uri="{BB962C8B-B14F-4D97-AF65-F5344CB8AC3E}">
        <p14:creationId xmlns="" xmlns:p14="http://schemas.microsoft.com/office/powerpoint/2010/main" val="204398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986</Words>
  <Application>Microsoft Office PowerPoint</Application>
  <PresentationFormat>如螢幕大小 (4:3)</PresentationFormat>
  <Paragraphs>75</Paragraphs>
  <Slides>23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Office 佈景主題</vt:lpstr>
      <vt:lpstr>投影片 1</vt:lpstr>
      <vt:lpstr>紐約看見台灣:   以物易物，說出你的故事。</vt:lpstr>
      <vt:lpstr>投影片 3</vt:lpstr>
      <vt:lpstr>投影片 4</vt:lpstr>
      <vt:lpstr>行前評估</vt:lpstr>
      <vt:lpstr>行前流程</vt:lpstr>
      <vt:lpstr>行前訪問照片:自做自售</vt:lpstr>
      <vt:lpstr>行前活動照片:徵故事</vt:lpstr>
      <vt:lpstr>行前活動照片:明信片成品</vt:lpstr>
      <vt:lpstr>行前活動照片: 最有溫度的手工書</vt:lpstr>
      <vt:lpstr>行前活動照片:粉絲專業截取</vt:lpstr>
      <vt:lpstr>投影片 12</vt:lpstr>
      <vt:lpstr>行前評估</vt:lpstr>
      <vt:lpstr>行程評估</vt:lpstr>
      <vt:lpstr>美國行程</vt:lpstr>
      <vt:lpstr>計劃流程</vt:lpstr>
      <vt:lpstr>投影片 17</vt:lpstr>
      <vt:lpstr>投影片 18</vt:lpstr>
      <vt:lpstr>行程評估</vt:lpstr>
      <vt:lpstr>整體評估</vt:lpstr>
      <vt:lpstr>對東海的行銷</vt:lpstr>
      <vt:lpstr>築夢成長與反思</vt:lpstr>
      <vt:lpstr>投影片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紐約看見台灣:以物易物，說出你的故事。</dc:title>
  <dc:creator>user</dc:creator>
  <cp:lastModifiedBy>USER</cp:lastModifiedBy>
  <cp:revision>30</cp:revision>
  <dcterms:created xsi:type="dcterms:W3CDTF">2014-09-29T02:29:04Z</dcterms:created>
  <dcterms:modified xsi:type="dcterms:W3CDTF">2014-10-05T12:07:47Z</dcterms:modified>
</cp:coreProperties>
</file>