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7" r:id="rId3"/>
    <p:sldId id="280" r:id="rId4"/>
    <p:sldId id="257" r:id="rId5"/>
    <p:sldId id="281" r:id="rId6"/>
    <p:sldId id="258" r:id="rId7"/>
    <p:sldId id="282" r:id="rId8"/>
    <p:sldId id="259" r:id="rId9"/>
    <p:sldId id="268" r:id="rId10"/>
    <p:sldId id="274" r:id="rId11"/>
    <p:sldId id="261" r:id="rId12"/>
    <p:sldId id="262" r:id="rId13"/>
    <p:sldId id="283" r:id="rId14"/>
    <p:sldId id="263" r:id="rId15"/>
    <p:sldId id="269" r:id="rId16"/>
    <p:sldId id="270" r:id="rId17"/>
    <p:sldId id="271" r:id="rId18"/>
    <p:sldId id="275" r:id="rId19"/>
    <p:sldId id="272" r:id="rId20"/>
    <p:sldId id="273" r:id="rId21"/>
    <p:sldId id="284" r:id="rId22"/>
    <p:sldId id="264" r:id="rId23"/>
    <p:sldId id="279" r:id="rId24"/>
    <p:sldId id="265" r:id="rId25"/>
    <p:sldId id="278" r:id="rId26"/>
    <p:sldId id="266" r:id="rId27"/>
    <p:sldId id="276" r:id="rId28"/>
    <p:sldId id="277" r:id="rId2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16AC"/>
    <a:srgbClr val="EC8620"/>
    <a:srgbClr val="741AA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2014/9/30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矩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2014/9/30</a:t>
            </a:fld>
            <a:endParaRPr lang="zh-TW" altLang="en-US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BEAD13-0566-4C6C-97E7-55F17F24B09F}" type="datetimeFigureOut">
              <a:rPr lang="zh-TW" altLang="en-US" smtClean="0"/>
              <a:pPr/>
              <a:t>2014/9/30</a:t>
            </a:fld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BEAD13-0566-4C6C-97E7-55F17F24B09F}" type="datetimeFigureOut">
              <a:rPr lang="zh-TW" altLang="en-US" smtClean="0"/>
              <a:pPr/>
              <a:t>2014/9/30</a:t>
            </a:fld>
            <a:endParaRPr lang="zh-TW" altLang="en-US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TW" altLang="en-US"/>
          </a:p>
        </p:txBody>
      </p:sp>
      <p:sp>
        <p:nvSpPr>
          <p:cNvPr id="16" name="文字版面配置區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5" name="文字版面配置區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1" name="矩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BEAD13-0566-4C6C-97E7-55F17F24B09F}" type="datetimeFigureOut">
              <a:rPr lang="zh-TW" altLang="en-US" smtClean="0"/>
              <a:pPr/>
              <a:t>2014/9/30</a:t>
            </a:fld>
            <a:endParaRPr lang="zh-TW" altLang="en-US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2014/9/30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6hAQS9Djk4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561" y="620688"/>
            <a:ext cx="5581651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184376"/>
            <a:ext cx="504825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859" y="6309320"/>
            <a:ext cx="616748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2455265" y="5445224"/>
            <a:ext cx="4420991" cy="834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TW" sz="3600" dirty="0" smtClean="0">
                <a:solidFill>
                  <a:srgbClr val="741AA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2014</a:t>
            </a:r>
            <a:r>
              <a:rPr lang="zh-TW" altLang="en-US" sz="3600" dirty="0" smtClean="0">
                <a:solidFill>
                  <a:srgbClr val="741AA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3600" dirty="0" smtClean="0">
                <a:solidFill>
                  <a:srgbClr val="741AA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3600" dirty="0" smtClean="0">
                <a:solidFill>
                  <a:srgbClr val="741AA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3600" dirty="0" smtClean="0">
                <a:solidFill>
                  <a:srgbClr val="741AA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7.26</a:t>
            </a:r>
            <a:r>
              <a:rPr lang="zh-TW" altLang="en-US" sz="3600" dirty="0">
                <a:solidFill>
                  <a:srgbClr val="741AA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3600" dirty="0" smtClean="0">
                <a:solidFill>
                  <a:srgbClr val="741AA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600" dirty="0" smtClean="0">
                <a:solidFill>
                  <a:srgbClr val="741AA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3600" dirty="0" smtClean="0">
                <a:solidFill>
                  <a:srgbClr val="741AA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8.2</a:t>
            </a:r>
            <a:r>
              <a:rPr lang="zh-TW" altLang="en-US" sz="2000" dirty="0" smtClean="0">
                <a:solidFill>
                  <a:srgbClr val="741AA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2000" dirty="0">
              <a:solidFill>
                <a:srgbClr val="741AA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177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目錄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827584" y="1916832"/>
            <a:ext cx="4031360" cy="3989040"/>
          </a:xfrm>
        </p:spPr>
        <p:txBody>
          <a:bodyPr>
            <a:normAutofit fontScale="92500" lnSpcReduction="10000"/>
          </a:bodyPr>
          <a:lstStyle/>
          <a:p>
            <a:pPr marL="742950" lvl="0" indent="-742950">
              <a:lnSpc>
                <a:spcPct val="150000"/>
              </a:lnSpc>
              <a:buFont typeface="+mj-lt"/>
              <a:buAutoNum type="arabicPeriod"/>
            </a:pPr>
            <a:r>
              <a:rPr lang="zh-TW" altLang="zh-TW" sz="3600" dirty="0" smtClean="0"/>
              <a:t>團隊人員</a:t>
            </a:r>
            <a:endParaRPr lang="en-US" altLang="zh-TW" sz="3600" dirty="0" smtClean="0"/>
          </a:p>
          <a:p>
            <a:pPr marL="742950" lvl="0" indent="-742950">
              <a:lnSpc>
                <a:spcPct val="150000"/>
              </a:lnSpc>
              <a:buFont typeface="+mj-lt"/>
              <a:buAutoNum type="arabicPeriod"/>
            </a:pPr>
            <a:r>
              <a:rPr lang="zh-TW" altLang="zh-TW" sz="3600" dirty="0" smtClean="0"/>
              <a:t>執行成效</a:t>
            </a:r>
            <a:endParaRPr lang="en-US" altLang="zh-TW" sz="3600" dirty="0" smtClean="0"/>
          </a:p>
          <a:p>
            <a:pPr marL="742950" lvl="0" indent="-742950">
              <a:lnSpc>
                <a:spcPct val="150000"/>
              </a:lnSpc>
              <a:buFont typeface="+mj-lt"/>
              <a:buAutoNum type="arabicPeriod"/>
            </a:pPr>
            <a:r>
              <a:rPr lang="zh-TW" altLang="zh-TW" sz="3600" dirty="0" smtClean="0"/>
              <a:t>心得感想</a:t>
            </a:r>
            <a:endParaRPr lang="en-US" altLang="zh-TW" sz="3600" dirty="0" smtClean="0"/>
          </a:p>
          <a:p>
            <a:pPr marL="742950" lvl="0" indent="-742950">
              <a:lnSpc>
                <a:spcPct val="150000"/>
              </a:lnSpc>
              <a:buFont typeface="+mj-lt"/>
              <a:buAutoNum type="arabicPeriod"/>
            </a:pPr>
            <a:r>
              <a:rPr lang="zh-TW" altLang="zh-TW" sz="3600" dirty="0" smtClean="0"/>
              <a:t>活動</a:t>
            </a:r>
            <a:r>
              <a:rPr lang="zh-TW" altLang="zh-TW" sz="3600" dirty="0"/>
              <a:t>照片</a:t>
            </a:r>
          </a:p>
          <a:p>
            <a:pPr marL="742950" lvl="0" indent="-742950">
              <a:lnSpc>
                <a:spcPct val="150000"/>
              </a:lnSpc>
              <a:buFont typeface="+mj-lt"/>
              <a:buAutoNum type="arabicPeriod"/>
            </a:pPr>
            <a:r>
              <a:rPr lang="zh-TW" altLang="zh-TW" sz="3600" dirty="0"/>
              <a:t>活動影</a:t>
            </a:r>
            <a:r>
              <a:rPr lang="zh-TW" altLang="zh-TW" sz="3600" dirty="0" smtClean="0"/>
              <a:t>音</a:t>
            </a:r>
          </a:p>
        </p:txBody>
      </p:sp>
      <p:sp>
        <p:nvSpPr>
          <p:cNvPr id="8" name="內容版面配置區 2"/>
          <p:cNvSpPr txBox="1">
            <a:spLocks/>
          </p:cNvSpPr>
          <p:nvPr/>
        </p:nvSpPr>
        <p:spPr>
          <a:xfrm>
            <a:off x="4211960" y="2492896"/>
            <a:ext cx="4327911" cy="3888432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lnSpc>
                <a:spcPct val="150000"/>
              </a:lnSpc>
              <a:buFont typeface="+mj-lt"/>
              <a:buAutoNum type="arabicPeriod" startAt="6"/>
            </a:pPr>
            <a:r>
              <a:rPr lang="zh-TW" altLang="zh-TW" sz="3200" dirty="0" smtClean="0"/>
              <a:t>活動相關網址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 startAt="6"/>
            </a:pPr>
            <a:r>
              <a:rPr lang="zh-TW" altLang="zh-TW" sz="3200" dirty="0" smtClean="0"/>
              <a:t>活動或會議紀錄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 startAt="6"/>
            </a:pPr>
            <a:r>
              <a:rPr lang="zh-TW" altLang="zh-TW" sz="3200" dirty="0" smtClean="0"/>
              <a:t>整體成效與檢討</a:t>
            </a:r>
          </a:p>
        </p:txBody>
      </p:sp>
    </p:spTree>
    <p:extLst>
      <p:ext uri="{BB962C8B-B14F-4D97-AF65-F5344CB8AC3E}">
        <p14:creationId xmlns="" xmlns:p14="http://schemas.microsoft.com/office/powerpoint/2010/main" val="89323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899592" y="3212976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4800" dirty="0">
                <a:solidFill>
                  <a:srgbClr val="7030A0"/>
                </a:solidFill>
              </a:rPr>
              <a:t>團隊參與人員資料</a:t>
            </a:r>
            <a:endParaRPr lang="zh-TW" altLang="en-US" sz="4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794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TW" altLang="zh-TW" dirty="0"/>
              <a:t>團隊參與人員</a:t>
            </a:r>
            <a:r>
              <a:rPr lang="zh-TW" altLang="zh-TW" dirty="0" smtClean="0"/>
              <a:t>資料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13130" y="3573016"/>
            <a:ext cx="1145306" cy="63041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zh-TW" altLang="en-US" sz="1800" dirty="0">
                <a:solidFill>
                  <a:srgbClr val="0070C0"/>
                </a:solidFill>
              </a:rPr>
              <a:t>戴文</a:t>
            </a:r>
            <a:r>
              <a:rPr lang="zh-TW" altLang="en-US" sz="1800" dirty="0" smtClean="0">
                <a:solidFill>
                  <a:srgbClr val="0070C0"/>
                </a:solidFill>
              </a:rPr>
              <a:t>嫺 </a:t>
            </a:r>
            <a:r>
              <a:rPr lang="zh-TW" altLang="en-US" sz="1800" dirty="0" smtClean="0"/>
              <a:t>執行長</a:t>
            </a:r>
            <a:endParaRPr lang="zh-TW" altLang="zh-TW" sz="1800" dirty="0"/>
          </a:p>
        </p:txBody>
      </p:sp>
      <p:pic>
        <p:nvPicPr>
          <p:cNvPr id="1026" name="Picture 2" descr="D:\Desktop\敬的藝廊\圖\2014.7.26-8.2 藝翼\成果發表會ppt\成員\未命名-1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368558"/>
            <a:ext cx="1043169" cy="1556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敬的藝廊\圖\2014.7.26-8.2 藝翼\成果發表會ppt\成員\未命名-1-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36" y="4382740"/>
            <a:ext cx="1040576" cy="15665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敬的藝廊\圖\2014.7.26-8.2 藝翼\成果發表會ppt\成員\未命名-1-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356832"/>
            <a:ext cx="1239754" cy="15683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Desktop\敬的藝廊\圖\2014.7.26-8.2 藝翼\成果發表會ppt\成員\未命名-1-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358619"/>
            <a:ext cx="1269978" cy="15906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Desktop\敬的藝廊\圖\2014.7.26-8.2 藝翼\成果發表會ppt\成員\未命名-1-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918581"/>
            <a:ext cx="1172850" cy="15824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Desktop\敬的藝廊\圖\2014.7.26-8.2 藝翼\成果發表會ppt\成員\未命名-1-0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219"/>
          <a:stretch>
            <a:fillRect/>
          </a:stretch>
        </p:blipFill>
        <p:spPr bwMode="auto">
          <a:xfrm>
            <a:off x="395536" y="1866237"/>
            <a:ext cx="1121467" cy="16347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Desktop\敬的藝廊\圖\2014.7.26-8.2 藝翼\成果發表會ppt\成員\未命名-1-0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998" y="4358619"/>
            <a:ext cx="973778" cy="15665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Desktop\敬的藝廊\圖\2014.7.26-8.2 藝翼\成果發表會ppt\成員\未命名-1-0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126" y="1866236"/>
            <a:ext cx="1116938" cy="16260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Desktop\敬的藝廊\圖\2014.7.26-8.2 藝翼\成果發表會ppt\成員\未命名-1-09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188" y="1866236"/>
            <a:ext cx="1321628" cy="16260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Desktop\敬的藝廊\圖\2014.7.26-8.2 藝翼\成果發表會ppt\成員\未命名-1-1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918" y="1866237"/>
            <a:ext cx="967010" cy="16260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:\Desktop\敬的藝廊\圖\2014.7.26-8.2 藝翼\成果發表會ppt\成員\未命名-1-11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332709"/>
            <a:ext cx="895332" cy="16165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:\Desktop\敬的藝廊\圖\2014.7.26-8.2 藝翼\成果發表會ppt\成員\10628159_726387380750120_232528837016612824_n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362748"/>
            <a:ext cx="955270" cy="15791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內容版面配置區 2"/>
          <p:cNvSpPr txBox="1">
            <a:spLocks/>
          </p:cNvSpPr>
          <p:nvPr/>
        </p:nvSpPr>
        <p:spPr>
          <a:xfrm>
            <a:off x="1625094" y="3555380"/>
            <a:ext cx="1362730" cy="5937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zh-TW" altLang="en-US" sz="1800" dirty="0" smtClean="0">
                <a:solidFill>
                  <a:srgbClr val="0070C0"/>
                </a:solidFill>
              </a:rPr>
              <a:t>周昭儀</a:t>
            </a:r>
            <a:r>
              <a:rPr lang="zh-TW" altLang="en-US" sz="1800" dirty="0" smtClean="0"/>
              <a:t>  </a:t>
            </a:r>
            <a:r>
              <a:rPr lang="en-US" altLang="zh-TW" sz="1800" dirty="0" smtClean="0"/>
              <a:t>    </a:t>
            </a:r>
            <a:r>
              <a:rPr lang="zh-TW" altLang="en-US" sz="1800" dirty="0" smtClean="0"/>
              <a:t>副執行長</a:t>
            </a:r>
            <a:endParaRPr lang="zh-TW" altLang="zh-TW" sz="1800" dirty="0"/>
          </a:p>
        </p:txBody>
      </p:sp>
      <p:sp>
        <p:nvSpPr>
          <p:cNvPr id="18" name="內容版面配置區 2"/>
          <p:cNvSpPr txBox="1">
            <a:spLocks/>
          </p:cNvSpPr>
          <p:nvPr/>
        </p:nvSpPr>
        <p:spPr>
          <a:xfrm>
            <a:off x="2994646" y="3569703"/>
            <a:ext cx="1145306" cy="651385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zh-TW" altLang="en-US" sz="1800" dirty="0" smtClean="0">
                <a:solidFill>
                  <a:srgbClr val="0070C0"/>
                </a:solidFill>
              </a:rPr>
              <a:t>鄭立亞</a:t>
            </a:r>
            <a:r>
              <a:rPr lang="zh-TW" altLang="en-US" sz="1800" dirty="0" smtClean="0"/>
              <a:t> 輔導長</a:t>
            </a:r>
            <a:endParaRPr lang="zh-TW" altLang="zh-TW" sz="1800" dirty="0"/>
          </a:p>
        </p:txBody>
      </p:sp>
      <p:sp>
        <p:nvSpPr>
          <p:cNvPr id="19" name="內容版面配置區 2"/>
          <p:cNvSpPr txBox="1">
            <a:spLocks/>
          </p:cNvSpPr>
          <p:nvPr/>
        </p:nvSpPr>
        <p:spPr>
          <a:xfrm>
            <a:off x="4146774" y="3569703"/>
            <a:ext cx="1145306" cy="72339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1800" dirty="0" smtClean="0">
                <a:solidFill>
                  <a:srgbClr val="0070C0"/>
                </a:solidFill>
              </a:rPr>
              <a:t>廖冠瑜 </a:t>
            </a:r>
            <a:r>
              <a:rPr lang="zh-TW" altLang="en-US" sz="1800" dirty="0" smtClean="0"/>
              <a:t>輔導</a:t>
            </a:r>
            <a:endParaRPr lang="zh-TW" altLang="zh-TW" sz="1800" dirty="0"/>
          </a:p>
        </p:txBody>
      </p:sp>
      <p:sp>
        <p:nvSpPr>
          <p:cNvPr id="20" name="內容版面配置區 2"/>
          <p:cNvSpPr txBox="1">
            <a:spLocks/>
          </p:cNvSpPr>
          <p:nvPr/>
        </p:nvSpPr>
        <p:spPr>
          <a:xfrm>
            <a:off x="6300192" y="3561025"/>
            <a:ext cx="1289322" cy="660063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1900" dirty="0" smtClean="0">
                <a:solidFill>
                  <a:srgbClr val="00B050"/>
                </a:solidFill>
              </a:rPr>
              <a:t>蘇立萱</a:t>
            </a:r>
            <a:r>
              <a:rPr lang="zh-TW" altLang="en-US" sz="1800" dirty="0" smtClean="0"/>
              <a:t>     營長、工藝</a:t>
            </a:r>
            <a:endParaRPr lang="zh-TW" altLang="zh-TW" sz="1800" dirty="0"/>
          </a:p>
        </p:txBody>
      </p:sp>
      <p:sp>
        <p:nvSpPr>
          <p:cNvPr id="21" name="內容版面配置區 2"/>
          <p:cNvSpPr txBox="1">
            <a:spLocks/>
          </p:cNvSpPr>
          <p:nvPr/>
        </p:nvSpPr>
        <p:spPr>
          <a:xfrm>
            <a:off x="7740352" y="3561025"/>
            <a:ext cx="1145306" cy="6600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1800" dirty="0">
                <a:solidFill>
                  <a:srgbClr val="00B050"/>
                </a:solidFill>
              </a:rPr>
              <a:t>鄭</a:t>
            </a:r>
            <a:r>
              <a:rPr lang="zh-TW" altLang="en-US" sz="1800" dirty="0" smtClean="0">
                <a:solidFill>
                  <a:srgbClr val="00B050"/>
                </a:solidFill>
              </a:rPr>
              <a:t>以敬 </a:t>
            </a:r>
            <a:r>
              <a:rPr lang="zh-TW" altLang="en-US" sz="1800" dirty="0" smtClean="0"/>
              <a:t>美術</a:t>
            </a:r>
            <a:endParaRPr lang="zh-TW" altLang="zh-TW" sz="1800" dirty="0"/>
          </a:p>
        </p:txBody>
      </p:sp>
      <p:sp>
        <p:nvSpPr>
          <p:cNvPr id="22" name="內容版面配置區 2"/>
          <p:cNvSpPr txBox="1">
            <a:spLocks/>
          </p:cNvSpPr>
          <p:nvPr/>
        </p:nvSpPr>
        <p:spPr>
          <a:xfrm>
            <a:off x="395536" y="6038947"/>
            <a:ext cx="1296144" cy="630413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1800" dirty="0">
                <a:solidFill>
                  <a:srgbClr val="00B050"/>
                </a:solidFill>
              </a:rPr>
              <a:t>陳恩</a:t>
            </a:r>
            <a:r>
              <a:rPr lang="zh-TW" altLang="en-US" sz="1800" dirty="0" smtClean="0">
                <a:solidFill>
                  <a:srgbClr val="00B050"/>
                </a:solidFill>
              </a:rPr>
              <a:t>力</a:t>
            </a:r>
            <a:r>
              <a:rPr lang="zh-TW" altLang="en-US" sz="1800" dirty="0">
                <a:solidFill>
                  <a:srgbClr val="00B050"/>
                </a:solidFill>
              </a:rPr>
              <a:t> </a:t>
            </a:r>
            <a:r>
              <a:rPr lang="zh-TW" altLang="en-US" sz="1800" dirty="0" smtClean="0">
                <a:solidFill>
                  <a:srgbClr val="00B050"/>
                </a:solidFill>
              </a:rPr>
              <a:t>   </a:t>
            </a:r>
            <a:r>
              <a:rPr lang="zh-TW" altLang="en-US" sz="1600" dirty="0" smtClean="0"/>
              <a:t>音樂、活動</a:t>
            </a:r>
            <a:endParaRPr lang="zh-TW" altLang="zh-TW" sz="1600" dirty="0"/>
          </a:p>
        </p:txBody>
      </p:sp>
      <p:sp>
        <p:nvSpPr>
          <p:cNvPr id="23" name="內容版面配置區 2"/>
          <p:cNvSpPr txBox="1">
            <a:spLocks/>
          </p:cNvSpPr>
          <p:nvPr/>
        </p:nvSpPr>
        <p:spPr>
          <a:xfrm>
            <a:off x="1607500" y="6021288"/>
            <a:ext cx="1236308" cy="5937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1800" dirty="0">
                <a:solidFill>
                  <a:srgbClr val="00B050"/>
                </a:solidFill>
              </a:rPr>
              <a:t>丁于</a:t>
            </a:r>
            <a:r>
              <a:rPr lang="zh-TW" altLang="en-US" sz="1800" dirty="0" smtClean="0">
                <a:solidFill>
                  <a:srgbClr val="00B050"/>
                </a:solidFill>
              </a:rPr>
              <a:t>恬   </a:t>
            </a:r>
            <a:r>
              <a:rPr lang="zh-TW" altLang="en-US" sz="1600" dirty="0" smtClean="0"/>
              <a:t>音樂、活動</a:t>
            </a:r>
            <a:endParaRPr lang="zh-TW" altLang="zh-TW" sz="1600" dirty="0"/>
          </a:p>
        </p:txBody>
      </p:sp>
      <p:sp>
        <p:nvSpPr>
          <p:cNvPr id="24" name="內容版面配置區 2"/>
          <p:cNvSpPr txBox="1">
            <a:spLocks/>
          </p:cNvSpPr>
          <p:nvPr/>
        </p:nvSpPr>
        <p:spPr>
          <a:xfrm>
            <a:off x="2843808" y="6017975"/>
            <a:ext cx="1145306" cy="651385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1800" dirty="0" smtClean="0">
                <a:solidFill>
                  <a:srgbClr val="00B050"/>
                </a:solidFill>
              </a:rPr>
              <a:t>蔡令真 </a:t>
            </a:r>
            <a:r>
              <a:rPr lang="zh-TW" altLang="en-US" sz="1800" dirty="0" smtClean="0"/>
              <a:t>工藝</a:t>
            </a:r>
            <a:endParaRPr lang="zh-TW" altLang="zh-TW" sz="1800" dirty="0"/>
          </a:p>
        </p:txBody>
      </p:sp>
      <p:sp>
        <p:nvSpPr>
          <p:cNvPr id="25" name="內容版面配置區 2"/>
          <p:cNvSpPr txBox="1">
            <a:spLocks/>
          </p:cNvSpPr>
          <p:nvPr/>
        </p:nvSpPr>
        <p:spPr>
          <a:xfrm>
            <a:off x="4129180" y="6017975"/>
            <a:ext cx="1145306" cy="72339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1800" dirty="0">
                <a:solidFill>
                  <a:srgbClr val="00B050"/>
                </a:solidFill>
              </a:rPr>
              <a:t>陳庭</a:t>
            </a:r>
            <a:r>
              <a:rPr lang="zh-TW" altLang="en-US" sz="1800" dirty="0" smtClean="0">
                <a:solidFill>
                  <a:srgbClr val="00B050"/>
                </a:solidFill>
              </a:rPr>
              <a:t>萱 </a:t>
            </a:r>
            <a:r>
              <a:rPr lang="zh-TW" altLang="en-US" sz="1800" dirty="0" smtClean="0"/>
              <a:t>工藝</a:t>
            </a:r>
            <a:endParaRPr lang="zh-TW" altLang="zh-TW" sz="1800" dirty="0"/>
          </a:p>
        </p:txBody>
      </p:sp>
      <p:sp>
        <p:nvSpPr>
          <p:cNvPr id="26" name="內容版面配置區 2"/>
          <p:cNvSpPr txBox="1">
            <a:spLocks/>
          </p:cNvSpPr>
          <p:nvPr/>
        </p:nvSpPr>
        <p:spPr>
          <a:xfrm>
            <a:off x="6523038" y="6021288"/>
            <a:ext cx="1145306" cy="6600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1900" dirty="0">
                <a:solidFill>
                  <a:srgbClr val="00B050"/>
                </a:solidFill>
              </a:rPr>
              <a:t>陳姿</a:t>
            </a:r>
            <a:r>
              <a:rPr lang="zh-TW" altLang="en-US" sz="1900" dirty="0" smtClean="0">
                <a:solidFill>
                  <a:srgbClr val="00B050"/>
                </a:solidFill>
              </a:rPr>
              <a:t>瑀 </a:t>
            </a:r>
            <a:r>
              <a:rPr lang="zh-TW" altLang="en-US" sz="1800" dirty="0" smtClean="0"/>
              <a:t>美術</a:t>
            </a:r>
            <a:endParaRPr lang="zh-TW" altLang="zh-TW" sz="1800" dirty="0"/>
          </a:p>
        </p:txBody>
      </p:sp>
      <p:sp>
        <p:nvSpPr>
          <p:cNvPr id="27" name="內容版面配置區 2"/>
          <p:cNvSpPr txBox="1">
            <a:spLocks/>
          </p:cNvSpPr>
          <p:nvPr/>
        </p:nvSpPr>
        <p:spPr>
          <a:xfrm>
            <a:off x="7740352" y="6021288"/>
            <a:ext cx="1145306" cy="6600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1800" dirty="0">
                <a:solidFill>
                  <a:srgbClr val="00B050"/>
                </a:solidFill>
              </a:rPr>
              <a:t>林瑋</a:t>
            </a:r>
            <a:r>
              <a:rPr lang="zh-TW" altLang="en-US" sz="1800" dirty="0" smtClean="0">
                <a:solidFill>
                  <a:srgbClr val="00B050"/>
                </a:solidFill>
              </a:rPr>
              <a:t>軒 </a:t>
            </a:r>
            <a:r>
              <a:rPr lang="zh-TW" altLang="en-US" sz="1800" dirty="0" smtClean="0"/>
              <a:t>美術</a:t>
            </a:r>
            <a:endParaRPr lang="zh-TW" altLang="zh-TW" sz="1800" dirty="0"/>
          </a:p>
        </p:txBody>
      </p:sp>
      <p:sp>
        <p:nvSpPr>
          <p:cNvPr id="28" name="內容版面配置區 2"/>
          <p:cNvSpPr txBox="1">
            <a:spLocks/>
          </p:cNvSpPr>
          <p:nvPr/>
        </p:nvSpPr>
        <p:spPr>
          <a:xfrm>
            <a:off x="5436096" y="6021288"/>
            <a:ext cx="1145306" cy="6600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1800" dirty="0">
                <a:solidFill>
                  <a:srgbClr val="00B050"/>
                </a:solidFill>
              </a:rPr>
              <a:t>鄭伊</a:t>
            </a:r>
            <a:r>
              <a:rPr lang="zh-TW" altLang="en-US" sz="1800" dirty="0" smtClean="0">
                <a:solidFill>
                  <a:srgbClr val="00B050"/>
                </a:solidFill>
              </a:rPr>
              <a:t>琳 </a:t>
            </a:r>
            <a:r>
              <a:rPr lang="zh-TW" altLang="en-US" sz="1800" dirty="0" smtClean="0"/>
              <a:t>美術</a:t>
            </a:r>
            <a:endParaRPr lang="zh-TW" altLang="zh-TW" sz="1800" dirty="0"/>
          </a:p>
        </p:txBody>
      </p:sp>
      <p:pic>
        <p:nvPicPr>
          <p:cNvPr id="4" name="Picture 2" descr="C:\Users\SU\Desktop\蘇立萱的家\照片\照騙\10348516_10201958299193772_3311823555031660772_n.jpg"/>
          <p:cNvPicPr>
            <a:picLocks noChangeAspect="1" noChangeArrowheads="1"/>
          </p:cNvPicPr>
          <p:nvPr/>
        </p:nvPicPr>
        <p:blipFill>
          <a:blip r:embed="rId14" cstate="print"/>
          <a:srcRect l="23868" t="41513" r="50000" b="37312"/>
          <a:stretch>
            <a:fillRect/>
          </a:stretch>
        </p:blipFill>
        <p:spPr bwMode="auto">
          <a:xfrm>
            <a:off x="6280553" y="1844824"/>
            <a:ext cx="1149747" cy="16561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3520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827584" y="3284984"/>
            <a:ext cx="43704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4800" dirty="0" smtClean="0">
                <a:solidFill>
                  <a:srgbClr val="0070C0"/>
                </a:solidFill>
              </a:rPr>
              <a:t>執</a:t>
            </a:r>
            <a:r>
              <a:rPr lang="zh-TW" altLang="en-US" sz="4800" dirty="0" smtClean="0">
                <a:solidFill>
                  <a:srgbClr val="0070C0"/>
                </a:solidFill>
              </a:rPr>
              <a:t> </a:t>
            </a:r>
            <a:r>
              <a:rPr lang="zh-TW" altLang="zh-TW" sz="4800" dirty="0" smtClean="0">
                <a:solidFill>
                  <a:srgbClr val="0070C0"/>
                </a:solidFill>
              </a:rPr>
              <a:t>行</a:t>
            </a:r>
            <a:r>
              <a:rPr lang="zh-TW" altLang="en-US" sz="4800" dirty="0" smtClean="0">
                <a:solidFill>
                  <a:srgbClr val="0070C0"/>
                </a:solidFill>
              </a:rPr>
              <a:t> </a:t>
            </a:r>
            <a:r>
              <a:rPr lang="zh-TW" altLang="zh-TW" sz="4800" dirty="0" smtClean="0">
                <a:solidFill>
                  <a:srgbClr val="0070C0"/>
                </a:solidFill>
              </a:rPr>
              <a:t>成</a:t>
            </a:r>
            <a:r>
              <a:rPr lang="zh-TW" altLang="en-US" sz="4800" dirty="0" smtClean="0">
                <a:solidFill>
                  <a:srgbClr val="0070C0"/>
                </a:solidFill>
              </a:rPr>
              <a:t> </a:t>
            </a:r>
            <a:r>
              <a:rPr lang="zh-TW" altLang="zh-TW" sz="4800" dirty="0" smtClean="0">
                <a:solidFill>
                  <a:srgbClr val="0070C0"/>
                </a:solidFill>
              </a:rPr>
              <a:t>效</a:t>
            </a:r>
            <a:endParaRPr lang="zh-TW" altLang="en-US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097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執行成效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zh-TW" dirty="0" smtClean="0"/>
              <a:t>主要成果：</a:t>
            </a:r>
            <a:endParaRPr lang="zh-TW" altLang="zh-TW" dirty="0"/>
          </a:p>
          <a:p>
            <a:pPr>
              <a:lnSpc>
                <a:spcPct val="150000"/>
              </a:lnSpc>
            </a:pPr>
            <a:r>
              <a:rPr lang="zh-TW" altLang="zh-TW" dirty="0" smtClean="0"/>
              <a:t>提升</a:t>
            </a:r>
            <a:r>
              <a:rPr lang="zh-TW" altLang="zh-TW" dirty="0"/>
              <a:t>滿州國中學生的</a:t>
            </a:r>
            <a:r>
              <a:rPr lang="zh-TW" altLang="zh-TW" dirty="0">
                <a:solidFill>
                  <a:srgbClr val="E816AC"/>
                </a:solidFill>
              </a:rPr>
              <a:t>藝術涵養</a:t>
            </a:r>
            <a:r>
              <a:rPr lang="zh-TW" altLang="zh-TW" dirty="0"/>
              <a:t>。</a:t>
            </a:r>
          </a:p>
          <a:p>
            <a:pPr>
              <a:lnSpc>
                <a:spcPct val="150000"/>
              </a:lnSpc>
            </a:pPr>
            <a:r>
              <a:rPr lang="zh-TW" altLang="zh-TW" dirty="0" smtClean="0"/>
              <a:t>音樂</a:t>
            </a:r>
            <a:r>
              <a:rPr lang="zh-TW" altLang="zh-TW" dirty="0"/>
              <a:t>組</a:t>
            </a:r>
            <a:r>
              <a:rPr lang="zh-TW" altLang="zh-TW" dirty="0" smtClean="0"/>
              <a:t>的</a:t>
            </a:r>
            <a:r>
              <a:rPr lang="zh-TW" altLang="en-US" dirty="0" smtClean="0"/>
              <a:t>同學，</a:t>
            </a:r>
            <a:r>
              <a:rPr lang="zh-TW" altLang="zh-TW" dirty="0" smtClean="0"/>
              <a:t>學會</a:t>
            </a:r>
            <a:r>
              <a:rPr lang="zh-TW" altLang="zh-TW" dirty="0"/>
              <a:t>樂理和彈烏克麗</a:t>
            </a:r>
            <a:r>
              <a:rPr lang="zh-TW" altLang="zh-TW" dirty="0" smtClean="0"/>
              <a:t>麗</a:t>
            </a:r>
            <a:r>
              <a:rPr lang="zh-TW" altLang="en-US" dirty="0" smtClean="0"/>
              <a:t>及音樂</a:t>
            </a:r>
            <a:r>
              <a:rPr lang="zh-TW" altLang="zh-TW" dirty="0" smtClean="0"/>
              <a:t>基礎</a:t>
            </a:r>
            <a:r>
              <a:rPr lang="zh-TW" altLang="zh-TW" dirty="0"/>
              <a:t>和唱。</a:t>
            </a:r>
          </a:p>
          <a:p>
            <a:pPr>
              <a:lnSpc>
                <a:spcPct val="150000"/>
              </a:lnSpc>
            </a:pPr>
            <a:r>
              <a:rPr lang="zh-TW" altLang="zh-TW" dirty="0" smtClean="0"/>
              <a:t>工藝</a:t>
            </a:r>
            <a:r>
              <a:rPr lang="zh-TW" altLang="zh-TW" dirty="0"/>
              <a:t>組</a:t>
            </a:r>
            <a:r>
              <a:rPr lang="zh-TW" altLang="zh-TW" dirty="0" smtClean="0"/>
              <a:t>的</a:t>
            </a:r>
            <a:r>
              <a:rPr lang="zh-TW" altLang="en-US" dirty="0" smtClean="0"/>
              <a:t>同學，</a:t>
            </a:r>
            <a:r>
              <a:rPr lang="zh-TW" altLang="zh-TW" dirty="0" smtClean="0"/>
              <a:t>學會</a:t>
            </a:r>
            <a:r>
              <a:rPr lang="zh-TW" altLang="zh-TW" dirty="0"/>
              <a:t>利用手邊可得</a:t>
            </a:r>
            <a:r>
              <a:rPr lang="zh-TW" altLang="zh-TW" dirty="0" smtClean="0"/>
              <a:t>的</a:t>
            </a:r>
            <a:r>
              <a:rPr lang="zh-TW" altLang="en-US" dirty="0" smtClean="0"/>
              <a:t>回收</a:t>
            </a:r>
            <a:r>
              <a:rPr lang="zh-TW" altLang="zh-TW" dirty="0" smtClean="0"/>
              <a:t>物</a:t>
            </a:r>
            <a:r>
              <a:rPr lang="zh-TW" altLang="zh-TW" dirty="0"/>
              <a:t>做酒瓶燈。</a:t>
            </a:r>
          </a:p>
          <a:p>
            <a:pPr>
              <a:lnSpc>
                <a:spcPct val="150000"/>
              </a:lnSpc>
            </a:pPr>
            <a:r>
              <a:rPr lang="zh-TW" altLang="zh-TW" dirty="0" smtClean="0"/>
              <a:t>美術</a:t>
            </a:r>
            <a:r>
              <a:rPr lang="zh-TW" altLang="zh-TW" dirty="0"/>
              <a:t>組</a:t>
            </a:r>
            <a:r>
              <a:rPr lang="zh-TW" altLang="zh-TW" dirty="0" smtClean="0"/>
              <a:t>的</a:t>
            </a:r>
            <a:r>
              <a:rPr lang="zh-TW" altLang="en-US" dirty="0"/>
              <a:t>同學，</a:t>
            </a:r>
            <a:r>
              <a:rPr lang="zh-TW" altLang="zh-TW" dirty="0" smtClean="0"/>
              <a:t>學會</a:t>
            </a:r>
            <a:r>
              <a:rPr lang="zh-TW" altLang="zh-TW" dirty="0"/>
              <a:t>色彩</a:t>
            </a:r>
            <a:r>
              <a:rPr lang="zh-TW" altLang="zh-TW" dirty="0" smtClean="0"/>
              <a:t>原理</a:t>
            </a:r>
            <a:r>
              <a:rPr lang="zh-TW" altLang="en-US" dirty="0" smtClean="0"/>
              <a:t>，</a:t>
            </a:r>
            <a:r>
              <a:rPr lang="zh-TW" altLang="zh-TW" dirty="0" smtClean="0"/>
              <a:t>和</a:t>
            </a:r>
            <a:r>
              <a:rPr lang="zh-TW" altLang="zh-TW" dirty="0"/>
              <a:t>去觀察</a:t>
            </a:r>
            <a:r>
              <a:rPr lang="zh-TW" altLang="zh-TW" dirty="0" smtClean="0"/>
              <a:t>週遭事物</a:t>
            </a:r>
            <a:r>
              <a:rPr lang="zh-TW" altLang="zh-TW" dirty="0"/>
              <a:t>的色彩、</a:t>
            </a:r>
            <a:r>
              <a:rPr lang="zh-TW" altLang="zh-TW" dirty="0" smtClean="0"/>
              <a:t>捏</a:t>
            </a:r>
            <a:r>
              <a:rPr lang="zh-TW" altLang="en-US" dirty="0" smtClean="0"/>
              <a:t>輕質</a:t>
            </a:r>
            <a:r>
              <a:rPr lang="zh-TW" altLang="zh-TW" dirty="0" smtClean="0"/>
              <a:t>土</a:t>
            </a:r>
            <a:r>
              <a:rPr lang="zh-TW" altLang="zh-TW" dirty="0"/>
              <a:t>造型。</a:t>
            </a:r>
          </a:p>
        </p:txBody>
      </p:sp>
      <p:pic>
        <p:nvPicPr>
          <p:cNvPr id="2050" name="Picture 2" descr="D:\Desktop\敬的藝廊\圖\2014.7.26-8.2 藝翼\圖片\IMG_41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146873"/>
            <a:ext cx="1837962" cy="13784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esktop\敬的藝廊\圖\2014.7.26-8.2 藝翼\圖片\994183_10201958282913365_6924643263318178397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954" y="5146873"/>
            <a:ext cx="2432270" cy="13681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9818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755576" y="3429000"/>
            <a:ext cx="5472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4800" dirty="0">
                <a:solidFill>
                  <a:srgbClr val="00B050"/>
                </a:solidFill>
              </a:rPr>
              <a:t>各團員心得感想</a:t>
            </a:r>
            <a:r>
              <a:rPr lang="zh-TW" altLang="en-US" sz="4800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7864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TW" altLang="zh-TW" dirty="0"/>
              <a:t>各團員心得</a:t>
            </a:r>
            <a:r>
              <a:rPr lang="zh-TW" altLang="zh-TW" dirty="0" smtClean="0"/>
              <a:t>感想</a:t>
            </a:r>
            <a:r>
              <a:rPr lang="zh-TW" altLang="en-US" dirty="0" smtClean="0"/>
              <a:t> </a:t>
            </a:r>
            <a:r>
              <a:rPr lang="en-US" altLang="zh-TW" sz="2400" dirty="0" smtClean="0"/>
              <a:t>1/3</a:t>
            </a:r>
            <a:endParaRPr lang="zh-TW" altLang="en-US" sz="24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zh-TW" sz="1600" dirty="0" smtClean="0">
                <a:solidFill>
                  <a:srgbClr val="0070C0"/>
                </a:solidFill>
              </a:rPr>
              <a:t>伊</a:t>
            </a:r>
            <a:r>
              <a:rPr lang="zh-TW" altLang="zh-TW" sz="1600" dirty="0">
                <a:solidFill>
                  <a:srgbClr val="0070C0"/>
                </a:solidFill>
              </a:rPr>
              <a:t>琳</a:t>
            </a:r>
            <a:r>
              <a:rPr lang="en-US" altLang="zh-TW" sz="1600" dirty="0"/>
              <a:t> </a:t>
            </a:r>
            <a:r>
              <a:rPr lang="en-US" altLang="zh-TW" sz="1600" dirty="0" smtClean="0"/>
              <a:t> </a:t>
            </a:r>
          </a:p>
          <a:p>
            <a:pPr marL="0" indent="0">
              <a:buNone/>
            </a:pPr>
            <a:r>
              <a:rPr lang="zh-TW" altLang="zh-TW" sz="1600" dirty="0" smtClean="0"/>
              <a:t>這</a:t>
            </a:r>
            <a:r>
              <a:rPr lang="zh-TW" altLang="zh-TW" sz="1600" dirty="0"/>
              <a:t>是我以前去帶小孩時沒遇過的問題，還好同樣是美術組的學長和學姐給了我許多的建議，學長也教我如何去引導小朋友、如何讓上課更活潑</a:t>
            </a:r>
            <a:r>
              <a:rPr lang="en-US" altLang="zh-TW" sz="1600" dirty="0"/>
              <a:t>...</a:t>
            </a:r>
            <a:r>
              <a:rPr lang="zh-TW" altLang="zh-TW" sz="1600" dirty="0"/>
              <a:t>等等，還有從開檢討會當中讓我學會去檢討自己，並且去改正錯誤的地方，</a:t>
            </a:r>
            <a:r>
              <a:rPr lang="zh-TW" altLang="zh-TW" sz="1600" dirty="0">
                <a:solidFill>
                  <a:srgbClr val="E816AC"/>
                </a:solidFill>
              </a:rPr>
              <a:t>更懂得用鼓勵的方式去鼓勵學生，還有針對被排擠的同學給予關懷、鼓勵她，讓她一步步往前。</a:t>
            </a:r>
          </a:p>
          <a:p>
            <a:pPr marL="0" indent="0">
              <a:buNone/>
            </a:pPr>
            <a:endParaRPr lang="en-US" altLang="zh-TW" sz="1600" dirty="0"/>
          </a:p>
          <a:p>
            <a:pPr marL="0" indent="0">
              <a:buNone/>
            </a:pPr>
            <a:r>
              <a:rPr lang="zh-TW" altLang="zh-TW" sz="1600" dirty="0" smtClean="0">
                <a:solidFill>
                  <a:srgbClr val="0070C0"/>
                </a:solidFill>
              </a:rPr>
              <a:t>瑋</a:t>
            </a:r>
            <a:r>
              <a:rPr lang="zh-TW" altLang="zh-TW" sz="1600" dirty="0">
                <a:solidFill>
                  <a:srgbClr val="0070C0"/>
                </a:solidFill>
              </a:rPr>
              <a:t>軒</a:t>
            </a:r>
            <a:r>
              <a:rPr lang="en-US" altLang="zh-TW" sz="1600" dirty="0">
                <a:solidFill>
                  <a:srgbClr val="0070C0"/>
                </a:solidFill>
              </a:rPr>
              <a:t> </a:t>
            </a:r>
            <a:endParaRPr lang="en-US" altLang="zh-TW" sz="1600" dirty="0" smtClean="0"/>
          </a:p>
          <a:p>
            <a:pPr marL="0" indent="0">
              <a:buNone/>
            </a:pPr>
            <a:r>
              <a:rPr lang="zh-TW" altLang="zh-TW" sz="1600" dirty="0" smtClean="0"/>
              <a:t>這</a:t>
            </a:r>
            <a:r>
              <a:rPr lang="zh-TW" altLang="zh-TW" sz="1600" dirty="0"/>
              <a:t>一次能夠學以致用，用藝術去發現偏遠小孩有著無限的創意，而在教他們的過程中，也學習了很多。每天早上和晚上團隊的老師也會安排晨讀和討論時間，讓我們彼此分享跟勉勵，不只是遇到問題大家一起想辦法解決，</a:t>
            </a:r>
            <a:r>
              <a:rPr lang="zh-TW" altLang="zh-TW" sz="1600" dirty="0">
                <a:solidFill>
                  <a:srgbClr val="E816AC"/>
                </a:solidFill>
              </a:rPr>
              <a:t>最重要的是整個團隊的包容和</a:t>
            </a:r>
            <a:r>
              <a:rPr lang="zh-TW" altLang="zh-TW" sz="1600" dirty="0" smtClean="0">
                <a:solidFill>
                  <a:srgbClr val="E816AC"/>
                </a:solidFill>
              </a:rPr>
              <a:t>信任</a:t>
            </a:r>
            <a:r>
              <a:rPr lang="zh-TW" altLang="zh-TW" sz="1600" dirty="0" smtClean="0"/>
              <a:t>。</a:t>
            </a:r>
            <a:endParaRPr lang="zh-TW" altLang="zh-TW" sz="1600" dirty="0"/>
          </a:p>
          <a:p>
            <a:pPr marL="0" indent="0">
              <a:buNone/>
            </a:pPr>
            <a:endParaRPr lang="en-US" altLang="zh-TW" sz="1600" dirty="0" smtClean="0"/>
          </a:p>
          <a:p>
            <a:pPr marL="0" indent="0">
              <a:buNone/>
            </a:pPr>
            <a:r>
              <a:rPr lang="zh-TW" altLang="zh-TW" sz="1600" dirty="0" smtClean="0">
                <a:solidFill>
                  <a:srgbClr val="0070C0"/>
                </a:solidFill>
              </a:rPr>
              <a:t>恩</a:t>
            </a:r>
            <a:r>
              <a:rPr lang="zh-TW" altLang="zh-TW" sz="1600" dirty="0">
                <a:solidFill>
                  <a:srgbClr val="0070C0"/>
                </a:solidFill>
              </a:rPr>
              <a:t>力</a:t>
            </a:r>
            <a:r>
              <a:rPr lang="en-US" altLang="zh-TW" sz="1600" dirty="0">
                <a:solidFill>
                  <a:srgbClr val="0070C0"/>
                </a:solidFill>
              </a:rPr>
              <a:t> </a:t>
            </a:r>
            <a:endParaRPr lang="en-US" altLang="zh-TW" sz="1600" dirty="0" smtClean="0"/>
          </a:p>
          <a:p>
            <a:pPr marL="0" indent="0">
              <a:buNone/>
            </a:pPr>
            <a:r>
              <a:rPr lang="zh-TW" altLang="zh-TW" sz="1600" dirty="0" smtClean="0"/>
              <a:t>這裡</a:t>
            </a:r>
            <a:r>
              <a:rPr lang="zh-TW" altLang="zh-TW" sz="1600" dirty="0"/>
              <a:t>的學生比想像中的乖多了，雖然大部分沒有基礎，但是他們對烏克麗麗充滿了興趣，學習進度非常之快、成果非常之好，反而大大超出我的預期！五天後，每個人都能隨手彈上一首曲子，</a:t>
            </a:r>
            <a:r>
              <a:rPr lang="zh-TW" altLang="zh-TW" sz="1600" dirty="0">
                <a:solidFill>
                  <a:srgbClr val="E816AC"/>
                </a:solidFill>
              </a:rPr>
              <a:t>當孩子們隨著音樂合奏的剎那，我開心的笑了，在他們身上我看到在音樂科班待久而喪失的熱誠，好喜歡這種為音樂而音樂的氛圍。 </a:t>
            </a:r>
          </a:p>
          <a:p>
            <a:pPr marL="0" indent="0">
              <a:buNone/>
            </a:pPr>
            <a:endParaRPr lang="zh-TW" altLang="zh-TW" sz="1600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302691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各團員心得</a:t>
            </a:r>
            <a:r>
              <a:rPr lang="zh-TW" altLang="zh-TW" dirty="0" smtClean="0"/>
              <a:t>感想</a:t>
            </a:r>
            <a:r>
              <a:rPr lang="zh-TW" altLang="en-US" dirty="0" smtClean="0"/>
              <a:t> </a:t>
            </a:r>
            <a:r>
              <a:rPr lang="en-US" altLang="zh-TW" sz="2400" dirty="0" smtClean="0"/>
              <a:t>2/3</a:t>
            </a:r>
            <a:endParaRPr lang="zh-TW" altLang="en-US" sz="24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zh-TW" sz="1600" dirty="0">
                <a:solidFill>
                  <a:srgbClr val="0070C0"/>
                </a:solidFill>
              </a:rPr>
              <a:t>令真</a:t>
            </a:r>
            <a:r>
              <a:rPr lang="en-US" altLang="zh-TW" sz="1600" dirty="0">
                <a:solidFill>
                  <a:srgbClr val="0070C0"/>
                </a:solidFill>
              </a:rPr>
              <a:t> </a:t>
            </a:r>
          </a:p>
          <a:p>
            <a:pPr marL="0" indent="0">
              <a:buNone/>
            </a:pPr>
            <a:r>
              <a:rPr lang="zh-TW" altLang="zh-TW" sz="1600" dirty="0" smtClean="0"/>
              <a:t>因為</a:t>
            </a:r>
            <a:r>
              <a:rPr lang="zh-TW" altLang="zh-TW" sz="1600" dirty="0"/>
              <a:t>友愛的溫暖，還多了一份自信與勇氣能面對新的環境。很符合營歌《愛的印記》的歌詞：「</a:t>
            </a:r>
            <a:r>
              <a:rPr lang="en-US" altLang="zh-TW" sz="1600" dirty="0"/>
              <a:t>...</a:t>
            </a:r>
            <a:r>
              <a:rPr lang="zh-TW" altLang="zh-TW" sz="1600" dirty="0"/>
              <a:t>我的心不再懷疑，充滿信心和勇氣，在我身上有奇妙印記，沒有人能抹去。</a:t>
            </a:r>
            <a:r>
              <a:rPr lang="zh-TW" altLang="zh-TW" sz="1600" dirty="0" smtClean="0"/>
              <a:t>」這</a:t>
            </a:r>
            <a:r>
              <a:rPr lang="zh-TW" altLang="zh-TW" sz="1600" dirty="0"/>
              <a:t>份愛的力量滲透得徹底，讓我有勇氣開始幫助別人。小時候被同學否定的難受遲遲揮之不去，讓我連伸手幫助別人都會先懷疑自己的動機；</a:t>
            </a:r>
            <a:r>
              <a:rPr lang="zh-TW" altLang="zh-TW" sz="1600" dirty="0">
                <a:solidFill>
                  <a:srgbClr val="E816AC"/>
                </a:solidFill>
              </a:rPr>
              <a:t>藝翼營提供我一個機會，讓我練習自然地幫助別人、自然地關心學生、自然地和別人做朋友、單純做自己</a:t>
            </a:r>
            <a:r>
              <a:rPr lang="zh-TW" altLang="zh-TW" sz="1600" dirty="0" smtClean="0">
                <a:solidFill>
                  <a:srgbClr val="E816AC"/>
                </a:solidFill>
              </a:rPr>
              <a:t>。</a:t>
            </a:r>
            <a:endParaRPr lang="en-US" altLang="zh-TW" sz="1600" dirty="0">
              <a:solidFill>
                <a:srgbClr val="E816AC"/>
              </a:solidFill>
            </a:endParaRPr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r>
              <a:rPr lang="zh-TW" altLang="zh-TW" sz="1600" dirty="0" smtClean="0">
                <a:solidFill>
                  <a:srgbClr val="0070C0"/>
                </a:solidFill>
              </a:rPr>
              <a:t>以</a:t>
            </a:r>
            <a:r>
              <a:rPr lang="zh-TW" altLang="zh-TW" sz="1600" dirty="0">
                <a:solidFill>
                  <a:srgbClr val="0070C0"/>
                </a:solidFill>
              </a:rPr>
              <a:t>敬</a:t>
            </a:r>
            <a:r>
              <a:rPr lang="en-US" altLang="zh-TW" sz="1600" dirty="0">
                <a:solidFill>
                  <a:srgbClr val="0070C0"/>
                </a:solidFill>
              </a:rPr>
              <a:t> </a:t>
            </a:r>
          </a:p>
          <a:p>
            <a:pPr marL="0" indent="0">
              <a:buNone/>
            </a:pPr>
            <a:r>
              <a:rPr lang="zh-TW" altLang="zh-TW" sz="1600" dirty="0"/>
              <a:t>今年我從東海美術系畢業，</a:t>
            </a:r>
            <a:r>
              <a:rPr lang="zh-TW" altLang="zh-TW" sz="1600" dirty="0">
                <a:solidFill>
                  <a:srgbClr val="E816AC"/>
                </a:solidFill>
              </a:rPr>
              <a:t>我深知在這個藝營發生的一切，是一門美術系沒辦法給的必修課</a:t>
            </a:r>
            <a:r>
              <a:rPr lang="zh-TW" altLang="zh-TW" sz="1600" dirty="0"/>
              <a:t>。</a:t>
            </a:r>
            <a:r>
              <a:rPr lang="zh-TW" altLang="zh-TW" sz="1600" dirty="0" smtClean="0"/>
              <a:t>如果</a:t>
            </a:r>
            <a:r>
              <a:rPr lang="zh-TW" altLang="zh-TW" sz="1600" dirty="0"/>
              <a:t>有機會我明年可以再參加一次藝翼營，什麼會是參加的</a:t>
            </a:r>
            <a:r>
              <a:rPr lang="zh-TW" altLang="zh-TW" sz="1600" dirty="0" smtClean="0"/>
              <a:t>理由</a:t>
            </a:r>
            <a:r>
              <a:rPr lang="en-US" altLang="zh-TW" sz="1600" dirty="0" smtClean="0"/>
              <a:t>? </a:t>
            </a:r>
            <a:r>
              <a:rPr lang="zh-TW" altLang="zh-TW" sz="1600" dirty="0"/>
              <a:t>我會說，是那一句話</a:t>
            </a:r>
            <a:r>
              <a:rPr lang="en-US" altLang="zh-TW" sz="1600" dirty="0"/>
              <a:t>! </a:t>
            </a:r>
            <a:r>
              <a:rPr lang="zh-TW" altLang="zh-TW" sz="1600" dirty="0"/>
              <a:t>發生在這次營隊的第七天，一位去年加入美術組，我教到的國三女同學</a:t>
            </a:r>
            <a:r>
              <a:rPr lang="en-US" altLang="zh-TW" sz="1600" dirty="0"/>
              <a:t>---</a:t>
            </a:r>
            <a:r>
              <a:rPr lang="zh-TW" altLang="zh-TW" sz="1600" dirty="0"/>
              <a:t>婕穎，在我們營隊從滿州國中回教會的路途中，她問了其中一位營隊成員：</a:t>
            </a:r>
          </a:p>
          <a:p>
            <a:pPr marL="0" indent="0">
              <a:buNone/>
            </a:pPr>
            <a:r>
              <a:rPr lang="zh-TW" altLang="zh-TW" sz="1600" dirty="0"/>
              <a:t>「請問以敬老</a:t>
            </a:r>
            <a:r>
              <a:rPr lang="zh-TW" altLang="zh-TW" sz="1600" dirty="0" smtClean="0"/>
              <a:t>師</a:t>
            </a:r>
            <a:r>
              <a:rPr lang="zh-TW" altLang="en-US" sz="1600" dirty="0" smtClean="0"/>
              <a:t>還</a:t>
            </a:r>
            <a:r>
              <a:rPr lang="zh-TW" altLang="zh-TW" sz="1600" dirty="0" smtClean="0"/>
              <a:t>有</a:t>
            </a:r>
            <a:r>
              <a:rPr lang="zh-TW" altLang="zh-TW" sz="1600" dirty="0"/>
              <a:t>來嗎</a:t>
            </a:r>
            <a:r>
              <a:rPr lang="en-US" altLang="zh-TW" sz="1600" dirty="0"/>
              <a:t>?</a:t>
            </a:r>
            <a:r>
              <a:rPr lang="zh-TW" altLang="zh-TW" sz="1600" dirty="0" smtClean="0"/>
              <a:t>」</a:t>
            </a:r>
            <a:endParaRPr lang="zh-TW" altLang="zh-TW" sz="1600" dirty="0"/>
          </a:p>
        </p:txBody>
      </p:sp>
      <p:pic>
        <p:nvPicPr>
          <p:cNvPr id="4099" name="Picture 3" descr="D:\Desktop\敬的藝廊\圖\2014.7.26-8.2 藝翼\圖片\10487347_10201958309514030_3082396420288454803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373216"/>
            <a:ext cx="2263163" cy="12730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Desktop\敬的藝廊\圖\2014.7.26-8.2 藝翼\圖片\10568849_893113807369993_8608669937681957243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373216"/>
            <a:ext cx="2304256" cy="1303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9474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各團員心得感想</a:t>
            </a:r>
            <a:r>
              <a:rPr lang="zh-TW" altLang="en-US" dirty="0"/>
              <a:t> </a:t>
            </a:r>
            <a:r>
              <a:rPr lang="en-US" altLang="zh-TW" sz="2400" dirty="0"/>
              <a:t>3</a:t>
            </a:r>
            <a:r>
              <a:rPr lang="en-US" altLang="zh-TW" sz="2400" dirty="0" smtClean="0"/>
              <a:t>/3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97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 smtClean="0"/>
              <a:t>總結：</a:t>
            </a:r>
            <a:endParaRPr lang="en-US" altLang="zh-TW" dirty="0" smtClean="0"/>
          </a:p>
          <a:p>
            <a:r>
              <a:rPr lang="zh-TW" altLang="en-US" sz="2600" dirty="0" smtClean="0"/>
              <a:t>學會用「</a:t>
            </a:r>
            <a:r>
              <a:rPr lang="zh-TW" altLang="zh-TW" sz="2600" dirty="0" smtClean="0">
                <a:solidFill>
                  <a:srgbClr val="00B050"/>
                </a:solidFill>
              </a:rPr>
              <a:t>鼓勵</a:t>
            </a:r>
            <a:r>
              <a:rPr lang="zh-TW" altLang="zh-TW" sz="2600" dirty="0">
                <a:solidFill>
                  <a:srgbClr val="00B050"/>
                </a:solidFill>
              </a:rPr>
              <a:t>的</a:t>
            </a:r>
            <a:r>
              <a:rPr lang="zh-TW" altLang="zh-TW" sz="2600" dirty="0" smtClean="0">
                <a:solidFill>
                  <a:srgbClr val="00B050"/>
                </a:solidFill>
              </a:rPr>
              <a:t>方式</a:t>
            </a:r>
            <a:r>
              <a:rPr lang="zh-TW" altLang="en-US" sz="2600" dirty="0" smtClean="0"/>
              <a:t>」</a:t>
            </a:r>
            <a:r>
              <a:rPr lang="zh-TW" altLang="zh-TW" sz="2600" dirty="0" smtClean="0"/>
              <a:t>去</a:t>
            </a:r>
            <a:r>
              <a:rPr lang="zh-TW" altLang="zh-TW" sz="2600" dirty="0"/>
              <a:t>鼓勵</a:t>
            </a:r>
            <a:r>
              <a:rPr lang="zh-TW" altLang="zh-TW" sz="2600" dirty="0" smtClean="0"/>
              <a:t>學生。</a:t>
            </a:r>
            <a:endParaRPr lang="en-US" altLang="zh-TW" sz="2600" dirty="0" smtClean="0"/>
          </a:p>
          <a:p>
            <a:r>
              <a:rPr lang="zh-TW" altLang="zh-TW" sz="2600" dirty="0" smtClean="0"/>
              <a:t>團隊</a:t>
            </a:r>
            <a:r>
              <a:rPr lang="zh-TW" altLang="zh-TW" sz="2600" dirty="0"/>
              <a:t>的</a:t>
            </a:r>
            <a:r>
              <a:rPr lang="zh-TW" altLang="zh-TW" sz="2600" dirty="0" smtClean="0"/>
              <a:t>老師安排</a:t>
            </a:r>
            <a:r>
              <a:rPr lang="zh-TW" altLang="en-US" sz="2600" dirty="0" smtClean="0"/>
              <a:t>的</a:t>
            </a:r>
            <a:r>
              <a:rPr lang="zh-TW" altLang="zh-TW" sz="2600" dirty="0" smtClean="0">
                <a:solidFill>
                  <a:srgbClr val="0070C0"/>
                </a:solidFill>
              </a:rPr>
              <a:t>晨</a:t>
            </a:r>
            <a:r>
              <a:rPr lang="zh-TW" altLang="zh-TW" sz="2600" dirty="0">
                <a:solidFill>
                  <a:srgbClr val="0070C0"/>
                </a:solidFill>
              </a:rPr>
              <a:t>讀和討論時間</a:t>
            </a:r>
            <a:r>
              <a:rPr lang="zh-TW" altLang="zh-TW" sz="2600" dirty="0"/>
              <a:t>，讓我們彼此分享跟</a:t>
            </a:r>
            <a:r>
              <a:rPr lang="zh-TW" altLang="zh-TW" sz="2600" dirty="0" smtClean="0"/>
              <a:t>勉勵</a:t>
            </a:r>
            <a:r>
              <a:rPr lang="zh-TW" altLang="en-US" sz="2600" dirty="0" smtClean="0"/>
              <a:t>，</a:t>
            </a:r>
            <a:r>
              <a:rPr lang="zh-TW" altLang="en-US" sz="2600" dirty="0" smtClean="0">
                <a:solidFill>
                  <a:srgbClr val="0070C0"/>
                </a:solidFill>
              </a:rPr>
              <a:t>建立</a:t>
            </a:r>
            <a:r>
              <a:rPr lang="zh-TW" altLang="zh-TW" sz="2600" dirty="0">
                <a:solidFill>
                  <a:srgbClr val="0070C0"/>
                </a:solidFill>
              </a:rPr>
              <a:t>團隊的包容和信任</a:t>
            </a:r>
            <a:r>
              <a:rPr lang="zh-TW" altLang="en-US" sz="2600" dirty="0" smtClean="0"/>
              <a:t>。</a:t>
            </a:r>
            <a:endParaRPr lang="en-US" altLang="zh-TW" sz="2600" dirty="0" smtClean="0"/>
          </a:p>
          <a:p>
            <a:r>
              <a:rPr lang="zh-TW" altLang="zh-TW" sz="2600" dirty="0" smtClean="0"/>
              <a:t>在</a:t>
            </a:r>
            <a:r>
              <a:rPr lang="zh-TW" altLang="zh-TW" sz="2600" dirty="0"/>
              <a:t>他們身上我看到在音樂科班待久而喪失的</a:t>
            </a:r>
            <a:r>
              <a:rPr lang="zh-TW" altLang="zh-TW" sz="2600" dirty="0">
                <a:solidFill>
                  <a:srgbClr val="FF0000"/>
                </a:solidFill>
              </a:rPr>
              <a:t>熱誠</a:t>
            </a:r>
            <a:r>
              <a:rPr lang="zh-TW" altLang="zh-TW" sz="2600" dirty="0"/>
              <a:t>，好喜歡這種為音樂而音樂的氛圍</a:t>
            </a:r>
            <a:r>
              <a:rPr lang="zh-TW" altLang="zh-TW" sz="2600" dirty="0" smtClean="0"/>
              <a:t>。</a:t>
            </a:r>
            <a:endParaRPr lang="en-US" altLang="zh-TW" sz="2600" dirty="0" smtClean="0"/>
          </a:p>
          <a:p>
            <a:r>
              <a:rPr lang="zh-TW" altLang="zh-TW" sz="2600" dirty="0" smtClean="0"/>
              <a:t>藝</a:t>
            </a:r>
            <a:r>
              <a:rPr lang="zh-TW" altLang="zh-TW" sz="2600" dirty="0"/>
              <a:t>翼營提供我</a:t>
            </a:r>
            <a:r>
              <a:rPr lang="zh-TW" altLang="zh-TW" sz="2600" dirty="0">
                <a:solidFill>
                  <a:srgbClr val="E816AC"/>
                </a:solidFill>
              </a:rPr>
              <a:t>一個機會</a:t>
            </a:r>
            <a:r>
              <a:rPr lang="zh-TW" altLang="zh-TW" sz="2600" dirty="0"/>
              <a:t>，讓我練習自然地幫助別人、自然地關心學生、自然地和別人做朋友、單純做自己</a:t>
            </a:r>
            <a:r>
              <a:rPr lang="zh-TW" altLang="zh-TW" sz="2600" dirty="0" smtClean="0"/>
              <a:t>。</a:t>
            </a:r>
            <a:endParaRPr lang="en-US" altLang="zh-TW" sz="2600" dirty="0" smtClean="0"/>
          </a:p>
          <a:p>
            <a:r>
              <a:rPr lang="zh-TW" altLang="zh-TW" sz="2600" dirty="0" smtClean="0"/>
              <a:t>我</a:t>
            </a:r>
            <a:r>
              <a:rPr lang="zh-TW" altLang="zh-TW" sz="2600" dirty="0"/>
              <a:t>深知在這個藝營發生的一切，是一門美術系沒辦法給的</a:t>
            </a:r>
            <a:r>
              <a:rPr lang="zh-TW" altLang="zh-TW" sz="2600" dirty="0">
                <a:solidFill>
                  <a:srgbClr val="7030A0"/>
                </a:solidFill>
              </a:rPr>
              <a:t>必修</a:t>
            </a:r>
            <a:r>
              <a:rPr lang="zh-TW" altLang="zh-TW" sz="2600" dirty="0" smtClean="0">
                <a:solidFill>
                  <a:srgbClr val="7030A0"/>
                </a:solidFill>
              </a:rPr>
              <a:t>課</a:t>
            </a:r>
            <a:r>
              <a:rPr lang="zh-TW" altLang="zh-TW" sz="2600" dirty="0"/>
              <a:t>。</a:t>
            </a:r>
            <a:endParaRPr lang="en-US" altLang="zh-TW" sz="2600" dirty="0"/>
          </a:p>
          <a:p>
            <a:pPr marL="0" indent="0">
              <a:buNone/>
            </a:pPr>
            <a:endParaRPr lang="en-US" altLang="zh-TW" sz="2600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zh-TW" altLang="zh-TW" sz="3200" dirty="0">
              <a:solidFill>
                <a:srgbClr val="E816AC"/>
              </a:solidFill>
            </a:endParaRPr>
          </a:p>
          <a:p>
            <a:pPr marL="0" indent="0">
              <a:buNone/>
            </a:pPr>
            <a:endParaRPr lang="zh-TW" altLang="zh-TW" sz="3200" dirty="0"/>
          </a:p>
          <a:p>
            <a:pPr marL="0" indent="0">
              <a:buNone/>
            </a:pPr>
            <a:endParaRPr lang="zh-TW" altLang="zh-TW" sz="3200" dirty="0"/>
          </a:p>
          <a:p>
            <a:pPr marL="0" indent="0">
              <a:buNone/>
            </a:pPr>
            <a:endParaRPr lang="zh-TW" altLang="zh-TW" sz="3200" dirty="0">
              <a:solidFill>
                <a:srgbClr val="E816AC"/>
              </a:solidFill>
            </a:endParaRP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61224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endParaRPr lang="en-US" altLang="zh-TW" dirty="0" smtClean="0"/>
          </a:p>
          <a:p>
            <a:pPr marL="0" lvl="0" indent="0">
              <a:buNone/>
            </a:pPr>
            <a:r>
              <a:rPr lang="zh-TW" altLang="zh-TW" sz="4800" dirty="0" smtClean="0">
                <a:solidFill>
                  <a:srgbClr val="E816AC"/>
                </a:solidFill>
              </a:rPr>
              <a:t>活動</a:t>
            </a:r>
            <a:r>
              <a:rPr lang="zh-TW" altLang="zh-TW" sz="4800" dirty="0">
                <a:solidFill>
                  <a:srgbClr val="E816AC"/>
                </a:solidFill>
              </a:rPr>
              <a:t>影音</a:t>
            </a:r>
            <a:r>
              <a:rPr lang="zh-TW" altLang="zh-TW" sz="4800" dirty="0" smtClean="0">
                <a:solidFill>
                  <a:srgbClr val="E816AC"/>
                </a:solidFill>
              </a:rPr>
              <a:t>檔</a:t>
            </a:r>
            <a:endParaRPr lang="en-US" altLang="zh-TW" sz="4800" dirty="0" smtClean="0">
              <a:solidFill>
                <a:srgbClr val="E816AC"/>
              </a:solidFill>
            </a:endParaRPr>
          </a:p>
          <a:p>
            <a:pPr marL="0" lvl="0" indent="0">
              <a:buNone/>
            </a:pPr>
            <a:endParaRPr lang="en-US" altLang="zh-TW" dirty="0" smtClean="0"/>
          </a:p>
          <a:p>
            <a:pPr marL="0" lvl="0" indent="0">
              <a:buNone/>
            </a:pPr>
            <a:r>
              <a:rPr lang="zh-TW" altLang="zh-TW" dirty="0" smtClean="0"/>
              <a:t>網址</a:t>
            </a:r>
            <a:r>
              <a:rPr lang="zh-TW" altLang="en-US" dirty="0" smtClean="0"/>
              <a:t>：</a:t>
            </a:r>
            <a:r>
              <a:rPr lang="en-US" altLang="zh-TW" dirty="0" smtClean="0">
                <a:hlinkClick r:id="rId2"/>
              </a:rPr>
              <a:t>https://www.youtube.com/watch?v=r6hAQS9Djk4</a:t>
            </a:r>
            <a:endParaRPr lang="en-US" altLang="zh-TW" dirty="0" smtClean="0"/>
          </a:p>
          <a:p>
            <a:pPr marL="0" lvl="0" indent="0">
              <a:buNone/>
            </a:pPr>
            <a:endParaRPr lang="zh-TW" altLang="zh-TW" dirty="0"/>
          </a:p>
        </p:txBody>
      </p:sp>
    </p:spTree>
    <p:extLst>
      <p:ext uri="{BB962C8B-B14F-4D97-AF65-F5344CB8AC3E}">
        <p14:creationId xmlns="" xmlns:p14="http://schemas.microsoft.com/office/powerpoint/2010/main" val="261349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活動相關網址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zh-TW" altLang="en-US" dirty="0"/>
              <a:t>藝翼。希望之</a:t>
            </a:r>
            <a:r>
              <a:rPr lang="zh-TW" altLang="en-US" dirty="0" smtClean="0"/>
              <a:t>光  </a:t>
            </a:r>
            <a:r>
              <a:rPr lang="en-US" altLang="zh-TW" sz="1800" dirty="0" err="1" smtClean="0"/>
              <a:t>facebook</a:t>
            </a:r>
            <a:r>
              <a:rPr lang="zh-TW" altLang="zh-TW" sz="1800" dirty="0" smtClean="0"/>
              <a:t>粉絲頁</a:t>
            </a:r>
            <a:endParaRPr lang="zh-TW" altLang="zh-TW" sz="1800" dirty="0"/>
          </a:p>
          <a:p>
            <a:pPr marL="0" indent="0">
              <a:buNone/>
            </a:pPr>
            <a:r>
              <a:rPr lang="en-US" altLang="zh-TW" sz="1600" dirty="0"/>
              <a:t>https://www.facebook.com/pages/%E8%97%9D%E7%BF%BC%E5%B8%8C%E6%9C%9B%E4%B9%8B%E5%85%89/1579544765604611</a:t>
            </a:r>
            <a:endParaRPr lang="zh-TW" altLang="en-US" sz="1600" dirty="0"/>
          </a:p>
        </p:txBody>
      </p:sp>
      <p:pic>
        <p:nvPicPr>
          <p:cNvPr id="3074" name="Picture 2" descr="D:\Desktop\擷取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15488"/>
            <a:ext cx="5949576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2" name="Picture 2" descr="D:\Desktop\擷取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7" y="2859565"/>
            <a:ext cx="2170996" cy="1840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3" name="Picture 3" descr="D:\Desktop\擷取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470" y="4955226"/>
            <a:ext cx="2303288" cy="1517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250476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683568" y="3356992"/>
            <a:ext cx="55446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4800" dirty="0">
                <a:solidFill>
                  <a:srgbClr val="002060"/>
                </a:solidFill>
              </a:rPr>
              <a:t>活動或會議紀錄</a:t>
            </a:r>
            <a:r>
              <a:rPr lang="zh-TW" altLang="en-US" sz="48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14201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TW" altLang="zh-TW" dirty="0" smtClean="0"/>
              <a:t>活動或</a:t>
            </a:r>
            <a:r>
              <a:rPr lang="zh-TW" altLang="zh-TW" dirty="0"/>
              <a:t>會議</a:t>
            </a:r>
            <a:r>
              <a:rPr lang="zh-TW" altLang="zh-TW" dirty="0" smtClean="0"/>
              <a:t>紀錄</a:t>
            </a:r>
            <a:r>
              <a:rPr lang="zh-TW" altLang="en-US" dirty="0" smtClean="0"/>
              <a:t> </a:t>
            </a:r>
            <a:r>
              <a:rPr lang="zh-TW" altLang="zh-TW" sz="2400" dirty="0" smtClean="0"/>
              <a:t>課程</a:t>
            </a:r>
            <a:r>
              <a:rPr lang="en-US" altLang="zh-TW" sz="2400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zh-TW" altLang="en-US" sz="2400" dirty="0" smtClean="0">
                <a:solidFill>
                  <a:schemeClr val="bg1">
                    <a:lumMod val="75000"/>
                  </a:schemeClr>
                </a:solidFill>
              </a:rPr>
              <a:t>海報</a:t>
            </a:r>
            <a:r>
              <a:rPr lang="en-US" altLang="zh-TW" sz="2400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zh-TW" altLang="en-US" sz="2400" dirty="0" smtClean="0">
                <a:solidFill>
                  <a:schemeClr val="bg1">
                    <a:lumMod val="75000"/>
                  </a:schemeClr>
                </a:solidFill>
              </a:rPr>
              <a:t>文宣品</a:t>
            </a:r>
            <a:endParaRPr lang="zh-TW" alt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8112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zh-TW" altLang="en-US" u="sng" dirty="0" smtClean="0"/>
              <a:t>美 術 組</a:t>
            </a:r>
            <a:endParaRPr lang="en-US" altLang="zh-TW" u="sng" dirty="0" smtClean="0"/>
          </a:p>
          <a:p>
            <a:pPr marL="0" lvl="0" indent="0">
              <a:buNone/>
            </a:pPr>
            <a:r>
              <a:rPr lang="zh-TW" altLang="zh-TW" dirty="0" smtClean="0">
                <a:solidFill>
                  <a:srgbClr val="0070C0"/>
                </a:solidFill>
              </a:rPr>
              <a:t>【大地</a:t>
            </a:r>
            <a:r>
              <a:rPr lang="zh-TW" altLang="zh-TW" dirty="0">
                <a:solidFill>
                  <a:srgbClr val="0070C0"/>
                </a:solidFill>
              </a:rPr>
              <a:t>尋</a:t>
            </a:r>
            <a:r>
              <a:rPr lang="zh-TW" altLang="zh-TW" dirty="0" smtClean="0">
                <a:solidFill>
                  <a:srgbClr val="0070C0"/>
                </a:solidFill>
              </a:rPr>
              <a:t>寶】 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marL="0" lvl="0" indent="0">
              <a:buNone/>
            </a:pPr>
            <a:r>
              <a:rPr lang="zh-TW" altLang="en-US" sz="2400" dirty="0" smtClean="0"/>
              <a:t>第一階段：尋找在校園指定的顏色的自然物。</a:t>
            </a:r>
            <a:endParaRPr lang="en-US" altLang="zh-TW" sz="2400" dirty="0" smtClean="0"/>
          </a:p>
          <a:p>
            <a:pPr marL="0" lvl="0" indent="0">
              <a:buNone/>
            </a:pPr>
            <a:r>
              <a:rPr lang="zh-TW" altLang="en-US" sz="2400" dirty="0" smtClean="0"/>
              <a:t>第二階段</a:t>
            </a:r>
            <a:r>
              <a:rPr lang="zh-TW" altLang="en-US" sz="2400" dirty="0"/>
              <a:t>：</a:t>
            </a:r>
            <a:r>
              <a:rPr lang="zh-TW" altLang="en-US" sz="2400" dirty="0" smtClean="0"/>
              <a:t>拼出規定的圖形。</a:t>
            </a:r>
            <a:endParaRPr lang="en-US" altLang="zh-TW" sz="2400" dirty="0" smtClean="0"/>
          </a:p>
          <a:p>
            <a:pPr marL="0" lvl="0" indent="0">
              <a:buNone/>
            </a:pPr>
            <a:r>
              <a:rPr lang="zh-TW" altLang="zh-TW" dirty="0" smtClean="0">
                <a:solidFill>
                  <a:srgbClr val="7030A0"/>
                </a:solidFill>
              </a:rPr>
              <a:t>【</a:t>
            </a:r>
            <a:r>
              <a:rPr lang="zh-TW" altLang="en-US" dirty="0" smtClean="0">
                <a:solidFill>
                  <a:srgbClr val="7030A0"/>
                </a:solidFill>
              </a:rPr>
              <a:t>輕質土造型創作</a:t>
            </a:r>
            <a:r>
              <a:rPr lang="zh-TW" altLang="zh-TW" dirty="0" smtClean="0">
                <a:solidFill>
                  <a:srgbClr val="7030A0"/>
                </a:solidFill>
              </a:rPr>
              <a:t>】 </a:t>
            </a:r>
            <a:endParaRPr lang="en-US" altLang="zh-TW" dirty="0" smtClean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zh-TW" altLang="zh-TW" dirty="0" smtClean="0">
                <a:solidFill>
                  <a:srgbClr val="FF0000"/>
                </a:solidFill>
              </a:rPr>
              <a:t>【</a:t>
            </a:r>
            <a:r>
              <a:rPr lang="zh-TW" altLang="zh-TW" dirty="0">
                <a:solidFill>
                  <a:srgbClr val="FF0000"/>
                </a:solidFill>
              </a:rPr>
              <a:t>創意連環炮】 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zh-TW" altLang="en-US" sz="2400" dirty="0"/>
              <a:t>藉</a:t>
            </a:r>
            <a:r>
              <a:rPr lang="zh-TW" altLang="en-US" sz="2400" dirty="0" smtClean="0"/>
              <a:t>由人事時地，四樣元素排列成具有創意的句子，</a:t>
            </a:r>
            <a:endParaRPr lang="en-US" altLang="zh-TW" sz="2400" dirty="0" smtClean="0"/>
          </a:p>
          <a:p>
            <a:pPr marL="0" lvl="0" indent="0">
              <a:buNone/>
            </a:pPr>
            <a:r>
              <a:rPr lang="zh-TW" altLang="en-US" sz="2400" dirty="0" smtClean="0"/>
              <a:t>並將大家的句子畫在紙上轉變成故事。</a:t>
            </a:r>
            <a:endParaRPr lang="en-US" altLang="zh-TW" sz="2400" dirty="0" smtClean="0"/>
          </a:p>
          <a:p>
            <a:pPr marL="0" lvl="0" indent="0">
              <a:buNone/>
            </a:pPr>
            <a:r>
              <a:rPr lang="zh-TW" altLang="zh-TW" dirty="0" smtClean="0">
                <a:solidFill>
                  <a:srgbClr val="00B050"/>
                </a:solidFill>
              </a:rPr>
              <a:t>【</a:t>
            </a:r>
            <a:r>
              <a:rPr lang="zh-TW" altLang="zh-TW" dirty="0">
                <a:solidFill>
                  <a:srgbClr val="00B050"/>
                </a:solidFill>
              </a:rPr>
              <a:t>彩衣】</a:t>
            </a:r>
          </a:p>
        </p:txBody>
      </p:sp>
      <p:pic>
        <p:nvPicPr>
          <p:cNvPr id="1026" name="Picture 2" descr="D:\Desktop\敬的藝廊\圖\2014.7.26-8.2 藝翼\美術課\輕質土\1380166001-30695373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5" y="5287432"/>
            <a:ext cx="2713831" cy="13357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="" xmlns:p14="http://schemas.microsoft.com/office/powerpoint/2010/main" val="2995265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dirty="0"/>
              <a:t>活動或會議紀錄</a:t>
            </a:r>
            <a:r>
              <a:rPr lang="zh-TW" altLang="en-US" dirty="0"/>
              <a:t> </a:t>
            </a:r>
            <a:r>
              <a:rPr lang="zh-TW" altLang="zh-TW" sz="2400" dirty="0"/>
              <a:t>課程</a:t>
            </a: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zh-TW" altLang="en-US" sz="2400" dirty="0">
                <a:solidFill>
                  <a:schemeClr val="bg1">
                    <a:lumMod val="75000"/>
                  </a:schemeClr>
                </a:solidFill>
              </a:rPr>
              <a:t>海報</a:t>
            </a: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zh-TW" altLang="en-US" sz="2400" dirty="0">
                <a:solidFill>
                  <a:schemeClr val="bg1">
                    <a:lumMod val="75000"/>
                  </a:schemeClr>
                </a:solidFill>
              </a:rPr>
              <a:t>文宣品</a:t>
            </a:r>
            <a:endParaRPr lang="zh-TW" altLang="en-US" sz="24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zh-TW" altLang="en-US" u="sng" dirty="0" smtClean="0"/>
              <a:t>工 藝 組</a:t>
            </a:r>
            <a:endParaRPr lang="en-US" altLang="zh-TW" u="sng" dirty="0"/>
          </a:p>
          <a:p>
            <a:pPr marL="0" indent="0">
              <a:buNone/>
            </a:pPr>
            <a:endParaRPr lang="en-US" altLang="zh-TW" dirty="0" smtClean="0">
              <a:solidFill>
                <a:srgbClr val="C0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dirty="0" smtClean="0">
                <a:solidFill>
                  <a:srgbClr val="C00000"/>
                </a:solidFill>
              </a:rPr>
              <a:t>【</a:t>
            </a:r>
            <a:r>
              <a:rPr lang="zh-TW" altLang="en-US" dirty="0" smtClean="0">
                <a:solidFill>
                  <a:srgbClr val="C00000"/>
                </a:solidFill>
              </a:rPr>
              <a:t>酒瓶燈製作</a:t>
            </a:r>
            <a:r>
              <a:rPr lang="en-US" altLang="zh-TW" dirty="0" smtClean="0">
                <a:solidFill>
                  <a:srgbClr val="C00000"/>
                </a:solidFill>
              </a:rPr>
              <a:t>】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dirty="0" smtClean="0"/>
              <a:t>&gt;</a:t>
            </a:r>
            <a:r>
              <a:rPr lang="zh-TW" altLang="zh-TW" dirty="0" smtClean="0"/>
              <a:t>介紹</a:t>
            </a:r>
            <a:r>
              <a:rPr lang="zh-TW" altLang="en-US" dirty="0" smtClean="0"/>
              <a:t>酒瓶</a:t>
            </a:r>
            <a:r>
              <a:rPr lang="zh-TW" altLang="zh-TW" dirty="0" smtClean="0"/>
              <a:t>燈</a:t>
            </a:r>
            <a:r>
              <a:rPr lang="zh-TW" altLang="en-US" dirty="0" smtClean="0"/>
              <a:t>與</a:t>
            </a:r>
            <a:r>
              <a:rPr lang="zh-TW" altLang="zh-TW" dirty="0" smtClean="0"/>
              <a:t>材質</a:t>
            </a:r>
            <a:endParaRPr lang="en-US" altLang="zh-TW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dirty="0" smtClean="0"/>
              <a:t>&gt;</a:t>
            </a:r>
            <a:r>
              <a:rPr lang="zh-TW" altLang="en-US" dirty="0" smtClean="0"/>
              <a:t>練習</a:t>
            </a:r>
            <a:r>
              <a:rPr lang="zh-TW" altLang="en-US" dirty="0"/>
              <a:t>寫</a:t>
            </a:r>
            <a:r>
              <a:rPr lang="zh-TW" altLang="zh-TW" dirty="0" smtClean="0"/>
              <a:t>構想</a:t>
            </a:r>
            <a:r>
              <a:rPr lang="zh-TW" altLang="en-US" dirty="0" smtClean="0"/>
              <a:t>與畫草搞</a:t>
            </a:r>
            <a:endParaRPr lang="en-US" altLang="zh-TW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dirty="0" smtClean="0"/>
              <a:t>&gt;</a:t>
            </a:r>
            <a:r>
              <a:rPr lang="zh-TW" altLang="zh-TW" dirty="0" smtClean="0"/>
              <a:t>作品</a:t>
            </a:r>
            <a:r>
              <a:rPr lang="zh-TW" altLang="zh-TW" dirty="0"/>
              <a:t>實作</a:t>
            </a:r>
            <a:endParaRPr lang="zh-TW" altLang="en-US" dirty="0"/>
          </a:p>
        </p:txBody>
      </p:sp>
      <p:pic>
        <p:nvPicPr>
          <p:cNvPr id="2050" name="Picture 2" descr="D:\Desktop\敬的藝廊\圖\2014.7.26-8.2 藝翼\圖片\1511313_10201958287233473_49869289023036137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88840"/>
            <a:ext cx="3616942" cy="20345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esktop\敬的藝廊\圖\2014.7.26-8.2 藝翼\圖片\10487347_10201958309514030_3082396420288454803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436344"/>
            <a:ext cx="3585763" cy="2016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4149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dirty="0"/>
              <a:t>活動或會議紀錄</a:t>
            </a:r>
            <a:r>
              <a:rPr lang="zh-TW" altLang="en-US" dirty="0"/>
              <a:t> </a:t>
            </a:r>
            <a:r>
              <a:rPr lang="zh-TW" altLang="zh-TW" sz="2400" dirty="0"/>
              <a:t>課程</a:t>
            </a: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zh-TW" altLang="en-US" sz="2400" dirty="0">
                <a:solidFill>
                  <a:schemeClr val="bg1">
                    <a:lumMod val="75000"/>
                  </a:schemeClr>
                </a:solidFill>
              </a:rPr>
              <a:t>海報</a:t>
            </a: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zh-TW" altLang="en-US" sz="2400" dirty="0">
                <a:solidFill>
                  <a:schemeClr val="bg1">
                    <a:lumMod val="75000"/>
                  </a:schemeClr>
                </a:solidFill>
              </a:rPr>
              <a:t>文宣品</a:t>
            </a:r>
            <a:endParaRPr lang="zh-TW" altLang="en-US" sz="24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zh-TW" altLang="en-US" u="sng" dirty="0" smtClean="0"/>
              <a:t>音 樂 組</a:t>
            </a:r>
            <a:endParaRPr lang="en-US" altLang="zh-TW" u="sng" dirty="0" smtClean="0"/>
          </a:p>
          <a:p>
            <a:pPr marL="0" lvl="0" indent="0">
              <a:buNone/>
            </a:pPr>
            <a:endParaRPr lang="en-US" altLang="zh-TW" u="sng" dirty="0"/>
          </a:p>
          <a:p>
            <a:pPr marL="0" indent="0">
              <a:buNone/>
            </a:pPr>
            <a:r>
              <a:rPr lang="zh-TW" altLang="zh-TW" dirty="0" smtClean="0"/>
              <a:t>課程</a:t>
            </a:r>
            <a:r>
              <a:rPr lang="zh-TW" altLang="zh-TW" dirty="0"/>
              <a:t>分為四大部分：</a:t>
            </a:r>
          </a:p>
          <a:p>
            <a:pPr marL="0" indent="0">
              <a:buNone/>
            </a:pPr>
            <a:r>
              <a:rPr lang="zh-TW" altLang="zh-TW" dirty="0"/>
              <a:t>一、基礎樂理</a:t>
            </a:r>
          </a:p>
          <a:p>
            <a:pPr marL="0" indent="0">
              <a:buNone/>
            </a:pPr>
            <a:r>
              <a:rPr lang="zh-TW" altLang="zh-TW" dirty="0"/>
              <a:t>二、節奏</a:t>
            </a:r>
            <a:r>
              <a:rPr lang="zh-TW" altLang="zh-TW" dirty="0" smtClean="0"/>
              <a:t>遊戲</a:t>
            </a:r>
            <a:r>
              <a:rPr lang="en-US" altLang="zh-TW" dirty="0" smtClean="0"/>
              <a:t>(cup game)</a:t>
            </a:r>
            <a:endParaRPr lang="zh-TW" altLang="zh-TW" dirty="0"/>
          </a:p>
          <a:p>
            <a:pPr marL="0" indent="0">
              <a:buNone/>
            </a:pPr>
            <a:r>
              <a:rPr lang="zh-TW" altLang="zh-TW" dirty="0"/>
              <a:t>三、烏克麗麗</a:t>
            </a:r>
          </a:p>
          <a:p>
            <a:pPr marL="0" indent="0">
              <a:buNone/>
            </a:pPr>
            <a:r>
              <a:rPr lang="zh-TW" altLang="zh-TW" dirty="0"/>
              <a:t>四、合唱</a:t>
            </a:r>
          </a:p>
          <a:p>
            <a:pPr marL="0" lvl="0" indent="0">
              <a:buNone/>
            </a:pPr>
            <a:endParaRPr lang="en-US" altLang="zh-TW" u="sng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1026" name="Picture 2" descr="D:\Desktop\IMAG08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698658"/>
            <a:ext cx="3284669" cy="18580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敬的藝廊\圖\2014.7.26-8.2 藝翼\圖片\IMAG08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2614592"/>
            <a:ext cx="3256069" cy="18418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57106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dirty="0"/>
              <a:t>活動或會議紀錄</a:t>
            </a:r>
            <a:r>
              <a:rPr lang="zh-TW" altLang="en-US" dirty="0"/>
              <a:t> </a:t>
            </a:r>
            <a:r>
              <a:rPr lang="zh-TW" altLang="zh-TW" sz="2400" dirty="0">
                <a:solidFill>
                  <a:schemeClr val="bg1">
                    <a:lumMod val="75000"/>
                  </a:schemeClr>
                </a:solidFill>
              </a:rPr>
              <a:t>課程</a:t>
            </a:r>
            <a:r>
              <a:rPr lang="en-US" altLang="zh-TW" sz="2400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zh-TW" altLang="en-US" sz="2400" dirty="0" smtClean="0"/>
              <a:t>海報</a:t>
            </a:r>
            <a:r>
              <a:rPr lang="en-US" altLang="zh-TW" sz="2400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zh-TW" altLang="en-US" sz="2400" dirty="0">
                <a:solidFill>
                  <a:schemeClr val="bg1">
                    <a:lumMod val="75000"/>
                  </a:schemeClr>
                </a:solidFill>
              </a:rPr>
              <a:t>文宣品</a:t>
            </a:r>
            <a:endParaRPr lang="zh-TW" altLang="en-US" sz="24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56176" y="5272608"/>
            <a:ext cx="1583088" cy="676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000" dirty="0" smtClean="0"/>
              <a:t>海 報</a:t>
            </a:r>
            <a:endParaRPr lang="zh-TW" altLang="en-US" sz="4000" dirty="0"/>
          </a:p>
        </p:txBody>
      </p:sp>
      <p:pic>
        <p:nvPicPr>
          <p:cNvPr id="1027" name="Picture 3" descr="D:\Desktop\10300022_1584478498444571_5701543708251473194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628800"/>
            <a:ext cx="3615359" cy="51115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2571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dirty="0"/>
              <a:t>活動或會議紀錄</a:t>
            </a:r>
            <a:r>
              <a:rPr lang="zh-TW" altLang="en-US" dirty="0"/>
              <a:t> </a:t>
            </a:r>
            <a:r>
              <a:rPr lang="zh-TW" altLang="zh-TW" sz="2400" dirty="0">
                <a:solidFill>
                  <a:schemeClr val="bg1">
                    <a:lumMod val="75000"/>
                  </a:schemeClr>
                </a:solidFill>
              </a:rPr>
              <a:t>課程</a:t>
            </a: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zh-TW" altLang="en-US" sz="2400" dirty="0">
                <a:solidFill>
                  <a:schemeClr val="bg1">
                    <a:lumMod val="75000"/>
                  </a:schemeClr>
                </a:solidFill>
              </a:rPr>
              <a:t>海報</a:t>
            </a: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zh-TW" altLang="en-US" sz="2400" dirty="0"/>
              <a:t>文宣品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5346504" y="5229200"/>
            <a:ext cx="3113928" cy="1082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 smtClean="0"/>
              <a:t>對象學生參加此藝營的</a:t>
            </a:r>
            <a:r>
              <a:rPr lang="en-US" altLang="zh-TW" dirty="0" smtClean="0"/>
              <a:t>【</a:t>
            </a:r>
            <a:r>
              <a:rPr lang="zh-TW" altLang="en-US" dirty="0" smtClean="0"/>
              <a:t>報名表</a:t>
            </a:r>
            <a:r>
              <a:rPr lang="en-US" altLang="zh-TW" dirty="0" smtClean="0"/>
              <a:t>】</a:t>
            </a:r>
            <a:endParaRPr lang="zh-TW" altLang="en-US" dirty="0"/>
          </a:p>
        </p:txBody>
      </p:sp>
      <p:pic>
        <p:nvPicPr>
          <p:cNvPr id="2050" name="Picture 2" descr="D:\Desktop\10489729_689098004479058_155706137272517267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72233"/>
            <a:ext cx="3355755" cy="475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3341962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dirty="0"/>
              <a:t>活動或會議紀錄</a:t>
            </a:r>
            <a:r>
              <a:rPr lang="zh-TW" altLang="en-US" dirty="0"/>
              <a:t> </a:t>
            </a:r>
            <a:r>
              <a:rPr lang="zh-TW" altLang="zh-TW" sz="2400" dirty="0">
                <a:solidFill>
                  <a:schemeClr val="bg1">
                    <a:lumMod val="75000"/>
                  </a:schemeClr>
                </a:solidFill>
              </a:rPr>
              <a:t>課程</a:t>
            </a: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zh-TW" altLang="en-US" sz="2400" dirty="0">
                <a:solidFill>
                  <a:schemeClr val="bg1">
                    <a:lumMod val="75000"/>
                  </a:schemeClr>
                </a:solidFill>
              </a:rPr>
              <a:t>海報</a:t>
            </a:r>
            <a:r>
              <a:rPr lang="en-US" altLang="zh-TW" sz="2400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zh-TW" altLang="en-US" sz="2400" dirty="0" smtClean="0"/>
              <a:t>文宣品</a:t>
            </a:r>
            <a:endParaRPr lang="zh-TW" altLang="en-US" sz="24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141168"/>
          </a:xfrm>
        </p:spPr>
        <p:txBody>
          <a:bodyPr>
            <a:normAutofit/>
          </a:bodyPr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</p:txBody>
      </p:sp>
      <p:pic>
        <p:nvPicPr>
          <p:cNvPr id="3074" name="Picture 2" descr="D:\Desktop\敬的藝廊\圖\2014.7.26-8.2 藝翼\logo T-shirt 布條設計\藝營布條\藝營布條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6" y="1870987"/>
            <a:ext cx="6441654" cy="12699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Desktop\敬的藝廊\圖\2014.7.26-8.2 藝翼\logo T-shirt 布條設計\最終衣服\團服灰色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6" y="3546093"/>
            <a:ext cx="6627898" cy="30512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7417186" y="2422629"/>
            <a:ext cx="13312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/>
              <a:t>布條</a:t>
            </a:r>
            <a:endParaRPr lang="en-US" altLang="zh-TW" sz="3600" dirty="0"/>
          </a:p>
        </p:txBody>
      </p:sp>
      <p:sp>
        <p:nvSpPr>
          <p:cNvPr id="7" name="矩形 6"/>
          <p:cNvSpPr/>
          <p:nvPr/>
        </p:nvSpPr>
        <p:spPr>
          <a:xfrm>
            <a:off x="7460704" y="5157192"/>
            <a:ext cx="13312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/>
              <a:t>團服</a:t>
            </a:r>
            <a:endParaRPr lang="en-US" altLang="zh-TW" sz="3600" dirty="0"/>
          </a:p>
        </p:txBody>
      </p:sp>
    </p:spTree>
    <p:extLst>
      <p:ext uri="{BB962C8B-B14F-4D97-AF65-F5344CB8AC3E}">
        <p14:creationId xmlns="" xmlns:p14="http://schemas.microsoft.com/office/powerpoint/2010/main" val="2253751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dirty="0"/>
              <a:t>活動或會議紀錄</a:t>
            </a:r>
            <a:r>
              <a:rPr lang="zh-TW" altLang="en-US" dirty="0"/>
              <a:t> </a:t>
            </a:r>
            <a:r>
              <a:rPr lang="zh-TW" altLang="zh-TW" sz="2400" dirty="0">
                <a:solidFill>
                  <a:schemeClr val="bg1">
                    <a:lumMod val="75000"/>
                  </a:schemeClr>
                </a:solidFill>
              </a:rPr>
              <a:t>課程</a:t>
            </a: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zh-TW" altLang="en-US" sz="2400" dirty="0">
                <a:solidFill>
                  <a:schemeClr val="bg1">
                    <a:lumMod val="75000"/>
                  </a:schemeClr>
                </a:solidFill>
              </a:rPr>
              <a:t>海報</a:t>
            </a: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zh-TW" altLang="en-US" sz="2400" dirty="0"/>
              <a:t>文宣品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pPr marL="0" indent="0">
              <a:buNone/>
            </a:pPr>
            <a:r>
              <a:rPr lang="zh-TW" altLang="en-US" dirty="0" smtClean="0"/>
              <a:t> 營隊手冊</a:t>
            </a:r>
            <a:endParaRPr lang="zh-TW" altLang="en-US" dirty="0"/>
          </a:p>
        </p:txBody>
      </p:sp>
      <p:pic>
        <p:nvPicPr>
          <p:cNvPr id="4098" name="Picture 2" descr="D:\Desktop\10577070_10201958243152371_799785621155293762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911" r="19738"/>
          <a:stretch>
            <a:fillRect/>
          </a:stretch>
        </p:blipFill>
        <p:spPr bwMode="auto">
          <a:xfrm>
            <a:off x="3203848" y="2276872"/>
            <a:ext cx="4536504" cy="36960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向右箭號 4"/>
          <p:cNvSpPr/>
          <p:nvPr/>
        </p:nvSpPr>
        <p:spPr>
          <a:xfrm>
            <a:off x="4139952" y="4005064"/>
            <a:ext cx="1080120" cy="420216"/>
          </a:xfrm>
          <a:prstGeom prst="rightArrow">
            <a:avLst/>
          </a:prstGeom>
          <a:solidFill>
            <a:srgbClr val="FF0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20379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539552" y="3244334"/>
            <a:ext cx="59046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4800" dirty="0">
                <a:solidFill>
                  <a:schemeClr val="accent5">
                    <a:lumMod val="50000"/>
                  </a:schemeClr>
                </a:solidFill>
              </a:rPr>
              <a:t>整體活動成效與檢討</a:t>
            </a:r>
            <a:endParaRPr lang="zh-TW" altLang="en-US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109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整體活動成效與檢討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69160"/>
          </a:xfrm>
        </p:spPr>
        <p:txBody>
          <a:bodyPr>
            <a:normAutofit fontScale="92500"/>
          </a:bodyPr>
          <a:lstStyle/>
          <a:p>
            <a:r>
              <a:rPr lang="zh-TW" altLang="zh-TW" sz="2400" dirty="0" smtClean="0">
                <a:solidFill>
                  <a:srgbClr val="E816AC"/>
                </a:solidFill>
              </a:rPr>
              <a:t>音樂</a:t>
            </a:r>
            <a:r>
              <a:rPr lang="zh-TW" altLang="zh-TW" sz="2400" dirty="0">
                <a:solidFill>
                  <a:srgbClr val="E816AC"/>
                </a:solidFill>
              </a:rPr>
              <a:t>組</a:t>
            </a:r>
            <a:r>
              <a:rPr lang="zh-TW" altLang="zh-TW" sz="2400" dirty="0"/>
              <a:t>的</a:t>
            </a:r>
            <a:r>
              <a:rPr lang="zh-TW" altLang="zh-TW" sz="2400" dirty="0" smtClean="0"/>
              <a:t>同學</a:t>
            </a:r>
            <a:r>
              <a:rPr lang="zh-TW" altLang="en-US" sz="2400" dirty="0" smtClean="0"/>
              <a:t>，</a:t>
            </a:r>
            <a:r>
              <a:rPr lang="zh-TW" altLang="zh-TW" sz="2400" dirty="0" smtClean="0"/>
              <a:t>充滿</a:t>
            </a:r>
            <a:r>
              <a:rPr lang="zh-TW" altLang="zh-TW" sz="2400" dirty="0"/>
              <a:t>天</a:t>
            </a:r>
            <a:r>
              <a:rPr lang="zh-TW" altLang="zh-TW" sz="2400" dirty="0" smtClean="0"/>
              <a:t>份</a:t>
            </a:r>
            <a:r>
              <a:rPr lang="zh-TW" altLang="en-US" sz="2400" dirty="0" smtClean="0"/>
              <a:t>，</a:t>
            </a:r>
            <a:r>
              <a:rPr lang="zh-TW" altLang="zh-TW" sz="2400" dirty="0" smtClean="0"/>
              <a:t>無論</a:t>
            </a:r>
            <a:r>
              <a:rPr lang="zh-TW" altLang="zh-TW" sz="2400" dirty="0"/>
              <a:t>對於樂理的</a:t>
            </a:r>
            <a:r>
              <a:rPr lang="zh-TW" altLang="zh-TW" sz="2400" dirty="0" smtClean="0"/>
              <a:t>學習</a:t>
            </a:r>
            <a:r>
              <a:rPr lang="zh-TW" altLang="en-US" sz="2400" dirty="0" smtClean="0"/>
              <a:t>，</a:t>
            </a:r>
            <a:r>
              <a:rPr lang="zh-TW" altLang="zh-TW" sz="2400" dirty="0" smtClean="0"/>
              <a:t>還是</a:t>
            </a:r>
            <a:r>
              <a:rPr lang="zh-TW" altLang="zh-TW" sz="2400" dirty="0"/>
              <a:t>樂器的</a:t>
            </a:r>
            <a:r>
              <a:rPr lang="zh-TW" altLang="zh-TW" sz="2400" dirty="0" smtClean="0"/>
              <a:t>彈奏</a:t>
            </a:r>
            <a:r>
              <a:rPr lang="zh-TW" altLang="en-US" sz="2400" dirty="0" smtClean="0"/>
              <a:t>都</a:t>
            </a:r>
            <a:r>
              <a:rPr lang="zh-TW" altLang="zh-TW" sz="2400" dirty="0" smtClean="0"/>
              <a:t>極為上手</a:t>
            </a:r>
            <a:r>
              <a:rPr lang="zh-TW" altLang="en-US" sz="2400" dirty="0" smtClean="0"/>
              <a:t>，皆</a:t>
            </a:r>
            <a:r>
              <a:rPr lang="zh-TW" altLang="zh-TW" sz="2400" dirty="0" smtClean="0"/>
              <a:t>充滿</a:t>
            </a:r>
            <a:r>
              <a:rPr lang="zh-TW" altLang="zh-TW" sz="2400" dirty="0"/>
              <a:t>天生的節奏</a:t>
            </a:r>
            <a:r>
              <a:rPr lang="zh-TW" altLang="zh-TW" sz="2400" dirty="0" smtClean="0"/>
              <a:t>感</a:t>
            </a:r>
            <a:r>
              <a:rPr lang="zh-TW" altLang="en-US" sz="2400" dirty="0" smtClean="0"/>
              <a:t>。</a:t>
            </a:r>
            <a:r>
              <a:rPr lang="zh-TW" altLang="zh-TW" sz="2400" dirty="0" smtClean="0"/>
              <a:t>在</a:t>
            </a:r>
            <a:r>
              <a:rPr lang="zh-TW" altLang="zh-TW" sz="2400" dirty="0"/>
              <a:t>最後的「成果發表會」上充分表現所</a:t>
            </a:r>
            <a:r>
              <a:rPr lang="zh-TW" altLang="zh-TW" sz="2400" dirty="0" smtClean="0"/>
              <a:t>學</a:t>
            </a:r>
            <a:r>
              <a:rPr lang="zh-TW" altLang="en-US" sz="2400" dirty="0" smtClean="0"/>
              <a:t>，出色的</a:t>
            </a:r>
            <a:r>
              <a:rPr lang="zh-TW" altLang="zh-TW" sz="2400" dirty="0" smtClean="0"/>
              <a:t>表演</a:t>
            </a:r>
            <a:r>
              <a:rPr lang="zh-TW" altLang="en-US" sz="2400" dirty="0" smtClean="0"/>
              <a:t>十分</a:t>
            </a:r>
            <a:r>
              <a:rPr lang="zh-TW" altLang="zh-TW" sz="2400" dirty="0" smtClean="0"/>
              <a:t>亮</a:t>
            </a:r>
            <a:r>
              <a:rPr lang="zh-TW" altLang="zh-TW" sz="2400" dirty="0"/>
              <a:t>眼</a:t>
            </a:r>
            <a:r>
              <a:rPr lang="zh-TW" altLang="zh-TW" sz="2400" dirty="0" smtClean="0"/>
              <a:t>。</a:t>
            </a:r>
            <a:endParaRPr lang="en-US" altLang="zh-TW" sz="2400" dirty="0" smtClean="0"/>
          </a:p>
          <a:p>
            <a:endParaRPr lang="zh-TW" altLang="zh-TW" sz="2400" dirty="0"/>
          </a:p>
          <a:p>
            <a:r>
              <a:rPr lang="zh-TW" altLang="zh-TW" sz="2400" dirty="0" smtClean="0">
                <a:solidFill>
                  <a:srgbClr val="7030A0"/>
                </a:solidFill>
              </a:rPr>
              <a:t>工藝</a:t>
            </a:r>
            <a:r>
              <a:rPr lang="zh-TW" altLang="zh-TW" sz="2400" dirty="0">
                <a:solidFill>
                  <a:srgbClr val="7030A0"/>
                </a:solidFill>
              </a:rPr>
              <a:t>組</a:t>
            </a:r>
            <a:r>
              <a:rPr lang="zh-TW" altLang="zh-TW" sz="2400" dirty="0" smtClean="0"/>
              <a:t>同學</a:t>
            </a:r>
            <a:r>
              <a:rPr lang="zh-TW" altLang="en-US" sz="2400" dirty="0" smtClean="0"/>
              <a:t>，</a:t>
            </a:r>
            <a:r>
              <a:rPr lang="zh-TW" altLang="zh-TW" sz="2400" dirty="0" smtClean="0"/>
              <a:t>對</a:t>
            </a:r>
            <a:r>
              <a:rPr lang="zh-TW" altLang="zh-TW" sz="2400" dirty="0"/>
              <a:t>課程內容</a:t>
            </a:r>
            <a:r>
              <a:rPr lang="zh-TW" altLang="zh-TW" sz="2400" dirty="0" smtClean="0"/>
              <a:t>躍躍欲試</a:t>
            </a:r>
            <a:r>
              <a:rPr lang="zh-TW" altLang="en-US" sz="2400" dirty="0" smtClean="0"/>
              <a:t>，</a:t>
            </a:r>
            <a:r>
              <a:rPr lang="zh-TW" altLang="zh-TW" sz="2400" dirty="0" smtClean="0"/>
              <a:t>在</a:t>
            </a:r>
            <a:r>
              <a:rPr lang="zh-TW" altLang="zh-TW" sz="2400" dirty="0"/>
              <a:t>老師的鼓勵下勇於嘗試</a:t>
            </a:r>
            <a:r>
              <a:rPr lang="zh-TW" altLang="zh-TW" sz="2400" dirty="0" smtClean="0"/>
              <a:t>設計</a:t>
            </a:r>
            <a:r>
              <a:rPr lang="zh-TW" altLang="en-US" sz="2400" dirty="0" smtClean="0"/>
              <a:t>。同學的</a:t>
            </a:r>
            <a:r>
              <a:rPr lang="zh-TW" altLang="zh-TW" sz="2400" dirty="0" smtClean="0"/>
              <a:t>設計</a:t>
            </a:r>
            <a:r>
              <a:rPr lang="zh-TW" altLang="zh-TW" sz="2400" dirty="0"/>
              <a:t>稿充滿</a:t>
            </a:r>
            <a:r>
              <a:rPr lang="zh-TW" altLang="zh-TW" sz="2400" dirty="0" smtClean="0"/>
              <a:t>想像力</a:t>
            </a:r>
            <a:r>
              <a:rPr lang="zh-TW" altLang="en-US" sz="2400" dirty="0" smtClean="0"/>
              <a:t>，</a:t>
            </a:r>
            <a:r>
              <a:rPr lang="zh-TW" altLang="zh-TW" sz="2400" dirty="0" smtClean="0"/>
              <a:t>成果豐碩</a:t>
            </a:r>
            <a:r>
              <a:rPr lang="zh-TW" altLang="en-US" sz="2400" dirty="0"/>
              <a:t>，</a:t>
            </a:r>
            <a:r>
              <a:rPr lang="zh-TW" altLang="zh-TW" sz="2400" dirty="0" smtClean="0"/>
              <a:t>作品</a:t>
            </a:r>
            <a:r>
              <a:rPr lang="zh-TW" altLang="zh-TW" sz="2400" dirty="0"/>
              <a:t>獨樹一</a:t>
            </a:r>
            <a:r>
              <a:rPr lang="zh-TW" altLang="zh-TW" sz="2400" dirty="0" smtClean="0"/>
              <a:t>格。</a:t>
            </a:r>
            <a:endParaRPr lang="en-US" altLang="zh-TW" sz="2400" dirty="0" smtClean="0"/>
          </a:p>
          <a:p>
            <a:endParaRPr lang="zh-TW" altLang="zh-TW" sz="2400" dirty="0"/>
          </a:p>
          <a:p>
            <a:r>
              <a:rPr lang="zh-TW" altLang="zh-TW" sz="2400" dirty="0" smtClean="0">
                <a:solidFill>
                  <a:srgbClr val="0070C0"/>
                </a:solidFill>
              </a:rPr>
              <a:t>美術</a:t>
            </a:r>
            <a:r>
              <a:rPr lang="zh-TW" altLang="zh-TW" sz="2400" dirty="0">
                <a:solidFill>
                  <a:srgbClr val="0070C0"/>
                </a:solidFill>
              </a:rPr>
              <a:t>組</a:t>
            </a:r>
            <a:r>
              <a:rPr lang="zh-TW" altLang="zh-TW" sz="2400" dirty="0" smtClean="0"/>
              <a:t>同學</a:t>
            </a:r>
            <a:r>
              <a:rPr lang="zh-TW" altLang="en-US" sz="2400" dirty="0" smtClean="0"/>
              <a:t>，</a:t>
            </a:r>
            <a:r>
              <a:rPr lang="zh-TW" altLang="zh-TW" sz="2400" dirty="0" smtClean="0"/>
              <a:t>反應熱烈</a:t>
            </a:r>
            <a:r>
              <a:rPr lang="zh-TW" altLang="en-US" sz="2400" dirty="0"/>
              <a:t>，</a:t>
            </a:r>
            <a:r>
              <a:rPr lang="zh-TW" altLang="zh-TW" sz="2400" dirty="0" smtClean="0"/>
              <a:t>配合</a:t>
            </a:r>
            <a:r>
              <a:rPr lang="zh-TW" altLang="zh-TW" sz="2400" dirty="0"/>
              <a:t>態度良好且上課氣氛</a:t>
            </a:r>
            <a:r>
              <a:rPr lang="zh-TW" altLang="zh-TW" sz="2400" dirty="0" smtClean="0"/>
              <a:t>活躍</a:t>
            </a:r>
            <a:r>
              <a:rPr lang="zh-TW" altLang="en-US" sz="2400" dirty="0"/>
              <a:t>，</a:t>
            </a:r>
            <a:r>
              <a:rPr lang="zh-TW" altLang="zh-TW" sz="2400" dirty="0" smtClean="0"/>
              <a:t>同學</a:t>
            </a:r>
            <a:r>
              <a:rPr lang="zh-TW" altLang="zh-TW" sz="2400" dirty="0"/>
              <a:t>也很樂於分享自己的學習成果</a:t>
            </a:r>
            <a:r>
              <a:rPr lang="zh-TW" altLang="zh-TW" sz="2400" dirty="0" smtClean="0"/>
              <a:t>。</a:t>
            </a:r>
            <a:endParaRPr lang="en-US" altLang="zh-TW" sz="2400" dirty="0" smtClean="0"/>
          </a:p>
          <a:p>
            <a:endParaRPr lang="zh-TW" altLang="zh-TW" sz="2400" dirty="0"/>
          </a:p>
          <a:p>
            <a:r>
              <a:rPr lang="zh-TW" altLang="zh-TW" sz="2400" dirty="0" smtClean="0"/>
              <a:t>合唱</a:t>
            </a:r>
            <a:r>
              <a:rPr lang="zh-TW" altLang="zh-TW" sz="2400" dirty="0"/>
              <a:t>的學習與</a:t>
            </a:r>
            <a:r>
              <a:rPr lang="zh-TW" altLang="zh-TW" sz="2400" dirty="0" smtClean="0"/>
              <a:t>比賽</a:t>
            </a:r>
            <a:r>
              <a:rPr lang="zh-TW" altLang="en-US" sz="2400" dirty="0" smtClean="0"/>
              <a:t>，</a:t>
            </a:r>
            <a:r>
              <a:rPr lang="zh-TW" altLang="zh-TW" sz="2400" dirty="0" smtClean="0"/>
              <a:t>所有</a:t>
            </a:r>
            <a:r>
              <a:rPr lang="zh-TW" altLang="zh-TW" sz="2400" dirty="0"/>
              <a:t>小孩配合度</a:t>
            </a:r>
            <a:r>
              <a:rPr lang="zh-TW" altLang="zh-TW" sz="2400" dirty="0" smtClean="0"/>
              <a:t>良好</a:t>
            </a:r>
            <a:r>
              <a:rPr lang="zh-TW" altLang="en-US" sz="2400" dirty="0"/>
              <a:t>，</a:t>
            </a:r>
            <a:r>
              <a:rPr lang="zh-TW" altLang="zh-TW" sz="2400" dirty="0" smtClean="0"/>
              <a:t>不僅</a:t>
            </a:r>
            <a:r>
              <a:rPr lang="zh-TW" altLang="zh-TW" sz="2400" dirty="0"/>
              <a:t>在合唱</a:t>
            </a:r>
            <a:r>
              <a:rPr lang="zh-TW" altLang="zh-TW" sz="2400" dirty="0" smtClean="0"/>
              <a:t>上有</a:t>
            </a:r>
            <a:r>
              <a:rPr lang="zh-TW" altLang="en-US" sz="2400" dirty="0"/>
              <a:t>優異</a:t>
            </a:r>
            <a:r>
              <a:rPr lang="zh-TW" altLang="zh-TW" sz="2400" dirty="0" smtClean="0"/>
              <a:t>的表現</a:t>
            </a:r>
            <a:r>
              <a:rPr lang="zh-TW" altLang="en-US" sz="2400" dirty="0" smtClean="0"/>
              <a:t>，</a:t>
            </a:r>
            <a:r>
              <a:rPr lang="zh-TW" altLang="zh-TW" sz="2400" dirty="0" smtClean="0"/>
              <a:t>在</a:t>
            </a:r>
            <a:r>
              <a:rPr lang="zh-TW" altLang="zh-TW" sz="2400" dirty="0"/>
              <a:t>同學與老師的互動與感情</a:t>
            </a:r>
            <a:r>
              <a:rPr lang="zh-TW" altLang="zh-TW" sz="2400" dirty="0" smtClean="0"/>
              <a:t>交流</a:t>
            </a:r>
            <a:r>
              <a:rPr lang="zh-TW" altLang="en-US" sz="2400" dirty="0" smtClean="0"/>
              <a:t>下，</a:t>
            </a:r>
            <a:r>
              <a:rPr lang="zh-TW" altLang="zh-TW" sz="2400" dirty="0" smtClean="0"/>
              <a:t>有</a:t>
            </a:r>
            <a:r>
              <a:rPr lang="zh-TW" altLang="zh-TW" sz="2400" dirty="0"/>
              <a:t>更多的默契和包容。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16894259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4800" dirty="0" smtClean="0"/>
          </a:p>
          <a:p>
            <a:pPr marL="0" indent="0">
              <a:buNone/>
            </a:pPr>
            <a:endParaRPr lang="en-US" altLang="zh-TW" sz="4800" dirty="0"/>
          </a:p>
          <a:p>
            <a:pPr marL="0" indent="0">
              <a:buNone/>
            </a:pPr>
            <a:r>
              <a:rPr lang="zh-TW" altLang="en-US" sz="6600" dirty="0" smtClean="0">
                <a:solidFill>
                  <a:srgbClr val="7030A0"/>
                </a:solidFill>
              </a:rPr>
              <a:t>音樂</a:t>
            </a:r>
            <a:r>
              <a:rPr lang="zh-TW" altLang="en-US" sz="6600" dirty="0">
                <a:solidFill>
                  <a:srgbClr val="7030A0"/>
                </a:solidFill>
              </a:rPr>
              <a:t>組 </a:t>
            </a:r>
            <a:r>
              <a:rPr lang="zh-TW" altLang="en-US" sz="4800" dirty="0"/>
              <a:t>活動後評估</a:t>
            </a:r>
          </a:p>
        </p:txBody>
      </p:sp>
    </p:spTree>
    <p:extLst>
      <p:ext uri="{BB962C8B-B14F-4D97-AF65-F5344CB8AC3E}">
        <p14:creationId xmlns="" xmlns:p14="http://schemas.microsoft.com/office/powerpoint/2010/main" val="16244799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音樂組 </a:t>
            </a:r>
            <a:r>
              <a:rPr lang="zh-TW" altLang="en-US" sz="2800" dirty="0" smtClean="0"/>
              <a:t>活動後評估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zh-TW" sz="2400" dirty="0"/>
              <a:t>每天的課程為</a:t>
            </a:r>
            <a:r>
              <a:rPr lang="en-US" altLang="zh-TW" sz="2400" dirty="0"/>
              <a:t>13:00~16:00</a:t>
            </a:r>
            <a:r>
              <a:rPr lang="zh-TW" altLang="zh-TW" sz="2400" dirty="0"/>
              <a:t>一共三個小時的時間</a:t>
            </a:r>
            <a:r>
              <a:rPr lang="zh-TW" altLang="zh-TW" sz="2400" dirty="0" smtClean="0"/>
              <a:t>，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zh-TW" sz="2400" dirty="0" smtClean="0"/>
              <a:t>下</a:t>
            </a:r>
            <a:r>
              <a:rPr lang="zh-TW" altLang="zh-TW" sz="2400" dirty="0"/>
              <a:t>表為預估的</a:t>
            </a:r>
            <a:r>
              <a:rPr lang="zh-TW" altLang="zh-TW" sz="2400" b="1" dirty="0">
                <a:solidFill>
                  <a:srgbClr val="FF0000"/>
                </a:solidFill>
              </a:rPr>
              <a:t>課程時間</a:t>
            </a:r>
            <a:r>
              <a:rPr lang="zh-TW" altLang="zh-TW" sz="2400" dirty="0"/>
              <a:t>和</a:t>
            </a:r>
            <a:r>
              <a:rPr lang="zh-TW" altLang="zh-TW" sz="2400" b="1" dirty="0">
                <a:solidFill>
                  <a:srgbClr val="C00000"/>
                </a:solidFill>
              </a:rPr>
              <a:t>實際情形</a:t>
            </a:r>
            <a:r>
              <a:rPr lang="zh-TW" altLang="zh-TW" sz="2400" dirty="0"/>
              <a:t>的比較：</a:t>
            </a:r>
          </a:p>
          <a:p>
            <a:pPr marL="0" indent="0">
              <a:buNone/>
            </a:pPr>
            <a:endParaRPr lang="zh-TW" altLang="en-US" dirty="0"/>
          </a:p>
          <a:p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53925622"/>
              </p:ext>
            </p:extLst>
          </p:nvPr>
        </p:nvGraphicFramePr>
        <p:xfrm>
          <a:off x="755576" y="2552869"/>
          <a:ext cx="7416823" cy="39633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2794"/>
                <a:gridCol w="1249772"/>
                <a:gridCol w="1249772"/>
                <a:gridCol w="1258475"/>
                <a:gridCol w="1258475"/>
                <a:gridCol w="1177535"/>
              </a:tblGrid>
              <a:tr h="35175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                           </a:t>
                      </a:r>
                      <a:r>
                        <a:rPr lang="zh-TW" sz="2400" kern="100" dirty="0">
                          <a:effectLst/>
                        </a:rPr>
                        <a:t>課程時間比較　　　　　　</a:t>
                      </a:r>
                      <a:r>
                        <a:rPr lang="en-US" sz="2400" kern="100" dirty="0">
                          <a:effectLst/>
                        </a:rPr>
                        <a:t>  </a:t>
                      </a:r>
                      <a:r>
                        <a:rPr lang="zh-TW" sz="2400" kern="100" dirty="0">
                          <a:effectLst/>
                        </a:rPr>
                        <a:t>　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0552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項目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預估時間</a:t>
                      </a:r>
                      <a:r>
                        <a:rPr lang="en-US" sz="2400" kern="100">
                          <a:effectLst/>
                        </a:rPr>
                        <a:t>(</a:t>
                      </a:r>
                      <a:r>
                        <a:rPr lang="zh-TW" sz="2400" kern="100">
                          <a:effectLst/>
                        </a:rPr>
                        <a:t>分</a:t>
                      </a:r>
                      <a:r>
                        <a:rPr lang="en-US" sz="2400" kern="100">
                          <a:effectLst/>
                        </a:rPr>
                        <a:t>)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實際時間</a:t>
                      </a:r>
                      <a:r>
                        <a:rPr lang="en-US" sz="2400" kern="100" dirty="0">
                          <a:effectLst/>
                        </a:rPr>
                        <a:t>(</a:t>
                      </a:r>
                      <a:r>
                        <a:rPr lang="zh-TW" sz="2400" kern="100" dirty="0">
                          <a:effectLst/>
                        </a:rPr>
                        <a:t>分</a:t>
                      </a:r>
                      <a:r>
                        <a:rPr lang="en-US" sz="2400" kern="100" dirty="0">
                          <a:effectLst/>
                        </a:rPr>
                        <a:t>)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預估比例</a:t>
                      </a:r>
                      <a:r>
                        <a:rPr lang="en-US" sz="2400" kern="100">
                          <a:effectLst/>
                        </a:rPr>
                        <a:t>(%)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實際比例</a:t>
                      </a:r>
                      <a:r>
                        <a:rPr lang="en-US" sz="2400" kern="100">
                          <a:effectLst/>
                        </a:rPr>
                        <a:t>(%)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與預估時間之差</a:t>
                      </a:r>
                      <a:r>
                        <a:rPr lang="en-US" sz="2400" kern="100">
                          <a:effectLst/>
                        </a:rPr>
                        <a:t>(%)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96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</a:rPr>
                        <a:t>基礎樂理</a:t>
                      </a:r>
                      <a:endParaRPr lang="zh-TW" sz="20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25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5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13.8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2.7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rgbClr val="FF0000"/>
                          </a:solidFill>
                          <a:effectLst/>
                        </a:rPr>
                        <a:t>11.1</a:t>
                      </a:r>
                      <a:endParaRPr lang="zh-TW" sz="24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96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</a:rPr>
                        <a:t>節奏遊戲</a:t>
                      </a:r>
                      <a:endParaRPr lang="zh-TW" sz="20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25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20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13.8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11.1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2.7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96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</a:rPr>
                        <a:t>烏克麗麗</a:t>
                      </a:r>
                      <a:endParaRPr lang="zh-TW" sz="20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90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110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50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61.1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rgbClr val="FF0000"/>
                          </a:solidFill>
                          <a:effectLst/>
                        </a:rPr>
                        <a:t>11.1</a:t>
                      </a:r>
                      <a:endParaRPr lang="zh-TW" sz="24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17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</a:rPr>
                        <a:t>合唱</a:t>
                      </a:r>
                      <a:endParaRPr lang="zh-TW" sz="20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30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20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16.6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11.1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5.5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17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休息</a:t>
                      </a:r>
                      <a:endParaRPr lang="zh-TW" sz="2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10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25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5.5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13.8</a:t>
                      </a: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8.3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42581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音樂組 </a:t>
            </a:r>
            <a:r>
              <a:rPr lang="zh-TW" altLang="en-US" sz="2800" dirty="0"/>
              <a:t>活動後評估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zh-TW" sz="2400" dirty="0"/>
              <a:t>由此可見預估課程時間與實際情形的差異，特別是「</a:t>
            </a:r>
            <a:r>
              <a:rPr lang="zh-TW" altLang="zh-TW" sz="2400" dirty="0">
                <a:solidFill>
                  <a:srgbClr val="0070C0"/>
                </a:solidFill>
              </a:rPr>
              <a:t>基礎樂理</a:t>
            </a:r>
            <a:r>
              <a:rPr lang="zh-TW" altLang="zh-TW" sz="2400" dirty="0"/>
              <a:t>」與「</a:t>
            </a:r>
            <a:r>
              <a:rPr lang="zh-TW" altLang="zh-TW" sz="2400" dirty="0">
                <a:solidFill>
                  <a:srgbClr val="7030A0"/>
                </a:solidFill>
              </a:rPr>
              <a:t>烏克麗麗</a:t>
            </a:r>
            <a:r>
              <a:rPr lang="zh-TW" altLang="zh-TW" sz="2400" dirty="0"/>
              <a:t>」兩項，而會造成這樣的差異，有幾個主要的原因</a:t>
            </a:r>
            <a:r>
              <a:rPr lang="zh-TW" altLang="zh-TW" sz="2400" dirty="0" smtClean="0"/>
              <a:t>：</a:t>
            </a:r>
            <a:endParaRPr lang="en-US" altLang="zh-TW" sz="2400" dirty="0" smtClean="0"/>
          </a:p>
          <a:p>
            <a:pPr marL="0" indent="0">
              <a:buNone/>
            </a:pPr>
            <a:endParaRPr lang="zh-TW" altLang="zh-TW" sz="2400" dirty="0"/>
          </a:p>
          <a:p>
            <a:r>
              <a:rPr lang="en-US" altLang="zh-TW" sz="2400" dirty="0"/>
              <a:t>1.</a:t>
            </a:r>
            <a:r>
              <a:rPr lang="zh-TW" altLang="zh-TW" sz="2400" dirty="0"/>
              <a:t>樂理屬於理論性課程，較</a:t>
            </a:r>
            <a:r>
              <a:rPr lang="zh-TW" altLang="zh-TW" sz="2400" dirty="0">
                <a:solidFill>
                  <a:srgbClr val="00B050"/>
                </a:solidFill>
              </a:rPr>
              <a:t>難引起學生</a:t>
            </a:r>
            <a:r>
              <a:rPr lang="zh-TW" altLang="zh-TW" sz="2400" dirty="0" smtClean="0">
                <a:solidFill>
                  <a:srgbClr val="00B050"/>
                </a:solidFill>
              </a:rPr>
              <a:t>興趣</a:t>
            </a:r>
            <a:r>
              <a:rPr lang="zh-TW" altLang="en-US" sz="2400" dirty="0" smtClean="0"/>
              <a:t>。</a:t>
            </a:r>
            <a:endParaRPr lang="zh-TW" altLang="zh-TW" sz="2400" dirty="0"/>
          </a:p>
          <a:p>
            <a:r>
              <a:rPr lang="en-US" altLang="zh-TW" sz="2400" dirty="0"/>
              <a:t>2.</a:t>
            </a:r>
            <a:r>
              <a:rPr lang="zh-TW" altLang="zh-TW" sz="2400" dirty="0"/>
              <a:t>樂理於學校的音樂課</a:t>
            </a:r>
            <a:r>
              <a:rPr lang="zh-TW" altLang="zh-TW" sz="2400" dirty="0">
                <a:solidFill>
                  <a:srgbClr val="00B050"/>
                </a:solidFill>
              </a:rPr>
              <a:t>已經學</a:t>
            </a:r>
            <a:r>
              <a:rPr lang="zh-TW" altLang="zh-TW" sz="2400" dirty="0" smtClean="0">
                <a:solidFill>
                  <a:srgbClr val="00B050"/>
                </a:solidFill>
              </a:rPr>
              <a:t>過</a:t>
            </a:r>
            <a:r>
              <a:rPr lang="zh-TW" altLang="en-US" sz="2400" dirty="0" smtClean="0"/>
              <a:t>。</a:t>
            </a:r>
            <a:endParaRPr lang="zh-TW" altLang="zh-TW" sz="2400" dirty="0"/>
          </a:p>
          <a:p>
            <a:r>
              <a:rPr lang="en-US" altLang="zh-TW" sz="2400" dirty="0"/>
              <a:t>3.</a:t>
            </a:r>
            <a:r>
              <a:rPr lang="zh-TW" altLang="zh-TW" sz="2400" dirty="0"/>
              <a:t>烏克麗麗屬於</a:t>
            </a:r>
            <a:r>
              <a:rPr lang="zh-TW" altLang="zh-TW" sz="2400" dirty="0">
                <a:solidFill>
                  <a:srgbClr val="00B050"/>
                </a:solidFill>
              </a:rPr>
              <a:t>操作性課程</a:t>
            </a:r>
            <a:r>
              <a:rPr lang="zh-TW" altLang="zh-TW" sz="2400" dirty="0"/>
              <a:t>，學生較</a:t>
            </a:r>
            <a:r>
              <a:rPr lang="zh-TW" altLang="zh-TW" sz="2400" dirty="0" smtClean="0"/>
              <a:t>喜歡</a:t>
            </a:r>
            <a:r>
              <a:rPr lang="zh-TW" altLang="en-US" sz="2400" dirty="0" smtClean="0"/>
              <a:t>。</a:t>
            </a:r>
            <a:endParaRPr lang="zh-TW" altLang="zh-TW" sz="2400" dirty="0"/>
          </a:p>
          <a:p>
            <a:endParaRPr lang="zh-TW" altLang="en-US" dirty="0"/>
          </a:p>
        </p:txBody>
      </p:sp>
      <p:pic>
        <p:nvPicPr>
          <p:cNvPr id="3074" name="Picture 2" descr="D:\Desktop\IMAG08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399" y="4797152"/>
            <a:ext cx="3261241" cy="18448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23146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音樂組 </a:t>
            </a:r>
            <a:r>
              <a:rPr lang="zh-TW" altLang="en-US" sz="2800" dirty="0"/>
              <a:t>活動後評估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dirty="0" smtClean="0"/>
              <a:t>原定課程臨時變動，</a:t>
            </a:r>
            <a:r>
              <a:rPr lang="zh-TW" altLang="zh-TW" dirty="0" smtClean="0"/>
              <a:t>主要</a:t>
            </a:r>
            <a:r>
              <a:rPr lang="zh-TW" altLang="en-US" dirty="0" smtClean="0"/>
              <a:t>原因</a:t>
            </a:r>
            <a:r>
              <a:rPr lang="zh-TW" altLang="zh-TW" dirty="0" smtClean="0"/>
              <a:t>為：</a:t>
            </a:r>
            <a:endParaRPr lang="en-US" altLang="zh-TW" dirty="0" smtClean="0"/>
          </a:p>
          <a:p>
            <a:pPr marL="0" indent="0">
              <a:buNone/>
            </a:pPr>
            <a:endParaRPr lang="zh-TW" altLang="zh-TW" dirty="0"/>
          </a:p>
          <a:p>
            <a:r>
              <a:rPr lang="en-US" altLang="zh-TW" sz="2400" dirty="0"/>
              <a:t>1.</a:t>
            </a:r>
            <a:r>
              <a:rPr lang="zh-TW" altLang="zh-TW" sz="2400" dirty="0"/>
              <a:t>烏克麗麗進度超前，因此多教了新和弦與新曲子。</a:t>
            </a:r>
          </a:p>
          <a:p>
            <a:r>
              <a:rPr lang="en-US" altLang="zh-TW" sz="2400" dirty="0"/>
              <a:t>2.</a:t>
            </a:r>
            <a:r>
              <a:rPr lang="zh-TW" altLang="zh-TW" sz="2400" dirty="0"/>
              <a:t>學生不喜歡唱歌，因此原本與歌唱結合的節奏與烏克麗麗課程均有變動。</a:t>
            </a:r>
          </a:p>
          <a:p>
            <a:r>
              <a:rPr lang="en-US" altLang="zh-TW" sz="2400" dirty="0"/>
              <a:t>3.</a:t>
            </a:r>
            <a:r>
              <a:rPr lang="zh-TW" altLang="zh-TW" sz="2400" dirty="0"/>
              <a:t>學生對樂理課興致缺缺，因此將時間都挪用給烏克麗麗課程。</a:t>
            </a:r>
          </a:p>
          <a:p>
            <a:r>
              <a:rPr lang="en-US" altLang="zh-TW" sz="2400" dirty="0"/>
              <a:t>3.</a:t>
            </a:r>
            <a:r>
              <a:rPr lang="zh-TW" altLang="zh-TW" sz="2400" dirty="0"/>
              <a:t>請學生準備的工具，學生並沒有帶，都是使用老師備用的工具。</a:t>
            </a:r>
          </a:p>
        </p:txBody>
      </p:sp>
    </p:spTree>
    <p:extLst>
      <p:ext uri="{BB962C8B-B14F-4D97-AF65-F5344CB8AC3E}">
        <p14:creationId xmlns="" xmlns:p14="http://schemas.microsoft.com/office/powerpoint/2010/main" val="1453178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音樂組 </a:t>
            </a:r>
            <a:r>
              <a:rPr lang="zh-TW" altLang="en-US" sz="2800" dirty="0"/>
              <a:t>活動後評估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6916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zh-TW" altLang="zh-TW" sz="5000" b="1" dirty="0"/>
              <a:t>結論與反</a:t>
            </a:r>
            <a:r>
              <a:rPr lang="zh-TW" altLang="zh-TW" sz="5000" b="1" dirty="0" smtClean="0"/>
              <a:t>思</a:t>
            </a:r>
            <a:endParaRPr lang="zh-TW" altLang="zh-TW" dirty="0"/>
          </a:p>
          <a:p>
            <a:pPr>
              <a:lnSpc>
                <a:spcPct val="170000"/>
              </a:lnSpc>
            </a:pPr>
            <a:r>
              <a:rPr lang="zh-TW" altLang="zh-TW" sz="3600" dirty="0" smtClean="0"/>
              <a:t>合唱</a:t>
            </a:r>
            <a:r>
              <a:rPr lang="zh-TW" altLang="zh-TW" sz="3600" dirty="0"/>
              <a:t>不同於其他獨唱或獨奏的表演，是一種需要</a:t>
            </a:r>
            <a:r>
              <a:rPr lang="zh-TW" altLang="zh-TW" sz="3600" dirty="0">
                <a:solidFill>
                  <a:srgbClr val="FF0000"/>
                </a:solidFill>
              </a:rPr>
              <a:t>互助合作</a:t>
            </a:r>
            <a:r>
              <a:rPr lang="zh-TW" altLang="zh-TW" sz="3600" dirty="0"/>
              <a:t>的活動，唱合唱的人必須要謙卑，不能讓自己的聲音太過突出，同時也要自信，要跟身旁的夥伴互相支持</a:t>
            </a:r>
            <a:r>
              <a:rPr lang="zh-TW" altLang="zh-TW" sz="3600" dirty="0" smtClean="0"/>
              <a:t>。</a:t>
            </a:r>
            <a:endParaRPr lang="en-US" altLang="zh-TW" sz="3600" dirty="0" smtClean="0"/>
          </a:p>
          <a:p>
            <a:pPr>
              <a:lnSpc>
                <a:spcPct val="170000"/>
              </a:lnSpc>
            </a:pPr>
            <a:r>
              <a:rPr lang="zh-TW" altLang="zh-TW" sz="3600" dirty="0" smtClean="0"/>
              <a:t>我們</a:t>
            </a:r>
            <a:r>
              <a:rPr lang="zh-TW" altLang="zh-TW" sz="3600" dirty="0"/>
              <a:t>對學生們有</a:t>
            </a:r>
            <a:r>
              <a:rPr lang="zh-TW" altLang="zh-TW" sz="3600" dirty="0">
                <a:solidFill>
                  <a:srgbClr val="FF0000"/>
                </a:solidFill>
              </a:rPr>
              <a:t>錯誤的預設立場</a:t>
            </a:r>
            <a:r>
              <a:rPr lang="zh-TW" altLang="zh-TW" sz="3600" dirty="0"/>
              <a:t>，認為他們有許多原住民小孩，應該很喜歡唱歌，認為他們應該會因為我們的教導而獲益良多，他們會因此愛上藝術，愛上音樂，會被合唱平和而美妙的氛圍給感動。然而這些，都只是我們的一廂情願。</a:t>
            </a:r>
          </a:p>
          <a:p>
            <a:pPr>
              <a:lnSpc>
                <a:spcPct val="170000"/>
              </a:lnSpc>
            </a:pPr>
            <a:r>
              <a:rPr lang="zh-TW" altLang="zh-TW" sz="3600" dirty="0" smtClean="0"/>
              <a:t>夢想很美，但逐夢的過程不一定很美，當這個夢想是建立在與人的關係之上時，尤其需要仔細去思考。</a:t>
            </a:r>
            <a:r>
              <a:rPr lang="zh-TW" altLang="zh-TW" sz="3600" dirty="0" smtClean="0">
                <a:solidFill>
                  <a:srgbClr val="FF0000"/>
                </a:solidFill>
              </a:rPr>
              <a:t>我們不該用都市小孩的框架去看滿洲的學生</a:t>
            </a:r>
            <a:r>
              <a:rPr lang="zh-TW" altLang="zh-TW" sz="3600" dirty="0" smtClean="0"/>
              <a:t>。哪怕我們學的是藝術，我們仍是受到</a:t>
            </a:r>
            <a:r>
              <a:rPr lang="zh-TW" altLang="zh-TW" sz="3600" dirty="0" smtClean="0">
                <a:solidFill>
                  <a:srgbClr val="FF0000"/>
                </a:solidFill>
              </a:rPr>
              <a:t>都市文化的影響</a:t>
            </a:r>
            <a:r>
              <a:rPr lang="zh-TW" altLang="zh-TW" sz="3600" dirty="0" smtClean="0"/>
              <a:t>，我們習慣了過規範之中的生活，擅長讀書勝過於做事，當個循規蹈矩的乖學生。</a:t>
            </a:r>
          </a:p>
          <a:p>
            <a:pPr>
              <a:lnSpc>
                <a:spcPct val="170000"/>
              </a:lnSpc>
            </a:pPr>
            <a:r>
              <a:rPr lang="zh-TW" altLang="zh-TW" sz="3600" dirty="0" smtClean="0"/>
              <a:t>如果你問滿洲的孩子，這裡的海幾點會漲潮，他或許不會回答你；如果你問滿洲的孩子，以後想念哪間學校，他或許也不會回答你；但是如果你跟著滿洲的孩子走，他會帶著你走過蜿蜒的鄉間小路，到他最常去的那家雜貨店，那是只有他才知道的</a:t>
            </a:r>
            <a:r>
              <a:rPr lang="zh-TW" altLang="zh-TW" sz="3600" dirty="0" smtClean="0">
                <a:solidFill>
                  <a:srgbClr val="FF0000"/>
                </a:solidFill>
              </a:rPr>
              <a:t>秘密角落</a:t>
            </a:r>
            <a:r>
              <a:rPr lang="zh-TW" altLang="zh-TW" sz="3600" dirty="0" smtClean="0"/>
              <a:t>，那裏有著五顏六色的糖果罐，裝著他笑容裡的天真，還有尚未成形的夢想，無論是什麼，那都是只屬於滿洲孩子的恩賜，是在都市中找不到的珍貴寶藏。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6064024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esktop\敬的藝廊\圖\2014.7.26-8.2 藝翼\圖片\10478682_10201958253512630_346938780014974738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5619"/>
            <a:ext cx="7344816" cy="48965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3563888" y="5807005"/>
            <a:ext cx="5904656" cy="646331"/>
          </a:xfrm>
          <a:prstGeom prst="rect">
            <a:avLst/>
          </a:prstGeom>
          <a:solidFill>
            <a:srgbClr val="E816AC">
              <a:alpha val="75000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TW" sz="3600" dirty="0" smtClean="0">
                <a:solidFill>
                  <a:schemeClr val="bg1"/>
                </a:solidFill>
              </a:rPr>
              <a:t>Thanks for your attention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0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中庸">
  <a:themeElements>
    <a:clrScheme name="中庸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中庸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中庸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</TotalTime>
  <Words>1850</Words>
  <Application>Microsoft Office PowerPoint</Application>
  <PresentationFormat>如螢幕大小 (4:3)</PresentationFormat>
  <Paragraphs>185</Paragraphs>
  <Slides>28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28</vt:i4>
      </vt:variant>
    </vt:vector>
  </HeadingPairs>
  <TitlesOfParts>
    <vt:vector size="29" baseType="lpstr">
      <vt:lpstr>中庸</vt:lpstr>
      <vt:lpstr>投影片 1</vt:lpstr>
      <vt:lpstr>目錄</vt:lpstr>
      <vt:lpstr>投影片 3</vt:lpstr>
      <vt:lpstr>團隊參與人員資料</vt:lpstr>
      <vt:lpstr>投影片 5</vt:lpstr>
      <vt:lpstr>執行成效</vt:lpstr>
      <vt:lpstr>投影片 7</vt:lpstr>
      <vt:lpstr>各團員心得感想 1/3</vt:lpstr>
      <vt:lpstr>各團員心得感想 2/3</vt:lpstr>
      <vt:lpstr>各團員心得感想 3/3</vt:lpstr>
      <vt:lpstr>投影片 11</vt:lpstr>
      <vt:lpstr>活動相關網址</vt:lpstr>
      <vt:lpstr>投影片 13</vt:lpstr>
      <vt:lpstr>活動或會議紀錄 課程/海報/文宣品</vt:lpstr>
      <vt:lpstr>活動或會議紀錄 課程/海報/文宣品</vt:lpstr>
      <vt:lpstr>活動或會議紀錄 課程/海報/文宣品</vt:lpstr>
      <vt:lpstr>活動或會議紀錄 課程/海報/文宣品</vt:lpstr>
      <vt:lpstr>活動或會議紀錄 課程/海報/文宣品</vt:lpstr>
      <vt:lpstr>活動或會議紀錄 課程/海報/文宣品</vt:lpstr>
      <vt:lpstr>活動或會議紀錄 課程/海報/文宣品</vt:lpstr>
      <vt:lpstr>投影片 21</vt:lpstr>
      <vt:lpstr>整體活動成效與檢討</vt:lpstr>
      <vt:lpstr>投影片 23</vt:lpstr>
      <vt:lpstr>音樂組 活動後評估</vt:lpstr>
      <vt:lpstr>音樂組 活動後評估</vt:lpstr>
      <vt:lpstr>音樂組 活動後評估</vt:lpstr>
      <vt:lpstr>音樂組 活動後評估</vt:lpstr>
      <vt:lpstr>投影片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Allen</dc:creator>
  <cp:lastModifiedBy>SU</cp:lastModifiedBy>
  <cp:revision>48</cp:revision>
  <dcterms:created xsi:type="dcterms:W3CDTF">2014-09-15T08:11:25Z</dcterms:created>
  <dcterms:modified xsi:type="dcterms:W3CDTF">2014-09-30T14:02:10Z</dcterms:modified>
</cp:coreProperties>
</file>