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1"/>
  </p:notesMasterIdLst>
  <p:sldIdLst>
    <p:sldId id="256" r:id="rId2"/>
    <p:sldId id="259" r:id="rId3"/>
    <p:sldId id="261" r:id="rId4"/>
    <p:sldId id="284" r:id="rId5"/>
    <p:sldId id="263" r:id="rId6"/>
    <p:sldId id="265" r:id="rId7"/>
    <p:sldId id="267" r:id="rId8"/>
    <p:sldId id="269" r:id="rId9"/>
    <p:sldId id="271" r:id="rId10"/>
    <p:sldId id="285" r:id="rId11"/>
    <p:sldId id="273" r:id="rId12"/>
    <p:sldId id="274" r:id="rId13"/>
    <p:sldId id="275" r:id="rId14"/>
    <p:sldId id="276" r:id="rId15"/>
    <p:sldId id="277" r:id="rId16"/>
    <p:sldId id="278" r:id="rId17"/>
    <p:sldId id="282" r:id="rId18"/>
    <p:sldId id="279" r:id="rId19"/>
    <p:sldId id="28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872" y="1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D3EA45-8986-BB48-AFD0-28DE75E10D16}" type="datetimeFigureOut">
              <a:rPr lang="en-US" smtClean="0"/>
              <a:t>13/9/10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500C35-E0BD-394C-82F5-34314B2C0A88}" type="slidenum">
              <a:rPr lang="en-US" smtClean="0"/>
              <a:t>‹#›</a:t>
            </a:fld>
            <a:endParaRPr lang="en-US"/>
          </a:p>
        </p:txBody>
      </p:sp>
    </p:spTree>
    <p:extLst>
      <p:ext uri="{BB962C8B-B14F-4D97-AF65-F5344CB8AC3E}">
        <p14:creationId xmlns:p14="http://schemas.microsoft.com/office/powerpoint/2010/main" val="31246923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500C35-E0BD-394C-82F5-34314B2C0A88}" type="slidenum">
              <a:rPr lang="en-US" smtClean="0"/>
              <a:t>7</a:t>
            </a:fld>
            <a:endParaRPr lang="en-US"/>
          </a:p>
        </p:txBody>
      </p:sp>
    </p:spTree>
    <p:extLst>
      <p:ext uri="{BB962C8B-B14F-4D97-AF65-F5344CB8AC3E}">
        <p14:creationId xmlns:p14="http://schemas.microsoft.com/office/powerpoint/2010/main" val="344301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500C35-E0BD-394C-82F5-34314B2C0A88}" type="slidenum">
              <a:rPr lang="en-US" smtClean="0"/>
              <a:t>8</a:t>
            </a:fld>
            <a:endParaRPr lang="en-US"/>
          </a:p>
        </p:txBody>
      </p:sp>
    </p:spTree>
    <p:extLst>
      <p:ext uri="{BB962C8B-B14F-4D97-AF65-F5344CB8AC3E}">
        <p14:creationId xmlns:p14="http://schemas.microsoft.com/office/powerpoint/2010/main" val="3443011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500C35-E0BD-394C-82F5-34314B2C0A88}" type="slidenum">
              <a:rPr lang="en-US" smtClean="0"/>
              <a:t>9</a:t>
            </a:fld>
            <a:endParaRPr lang="en-US"/>
          </a:p>
        </p:txBody>
      </p:sp>
    </p:spTree>
    <p:extLst>
      <p:ext uri="{BB962C8B-B14F-4D97-AF65-F5344CB8AC3E}">
        <p14:creationId xmlns:p14="http://schemas.microsoft.com/office/powerpoint/2010/main" val="3443011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smtClean="0"/>
              <a:t>Click to edit Master subtitle style</a:t>
            </a:r>
            <a:endParaRPr lang="en-US" dirty="0"/>
          </a:p>
        </p:txBody>
      </p:sp>
      <p:sp>
        <p:nvSpPr>
          <p:cNvPr id="4" name="Date Placeholder 3"/>
          <p:cNvSpPr>
            <a:spLocks noGrp="1"/>
          </p:cNvSpPr>
          <p:nvPr>
            <p:ph type="dt" sz="half" idx="10"/>
          </p:nvPr>
        </p:nvSpPr>
        <p:spPr/>
        <p:txBody>
          <a:bodyPr/>
          <a:lstStyle/>
          <a:p>
            <a:fld id="{451DEABC-D766-4322-8E78-B830FAE35C72}" type="datetime4">
              <a:rPr lang="en-US" smtClean="0"/>
              <a:pPr/>
              <a:t>September 10, 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4" name="Date Placeholder 3"/>
          <p:cNvSpPr>
            <a:spLocks noGrp="1"/>
          </p:cNvSpPr>
          <p:nvPr>
            <p:ph type="dt" sz="half" idx="10"/>
          </p:nvPr>
        </p:nvSpPr>
        <p:spPr/>
        <p:txBody>
          <a:bodyPr/>
          <a:lstStyle/>
          <a:p>
            <a:fld id="{93333F43-3E86-47E4-BFBB-2476D384E1C6}" type="datetime4">
              <a:rPr lang="en-US" smtClean="0"/>
              <a:pPr/>
              <a:t>September 10,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ltLang="zh-TW"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smtClean="0"/>
              <a:t>Click to edit Master text styles</a:t>
            </a:r>
          </a:p>
        </p:txBody>
      </p:sp>
      <p:sp>
        <p:nvSpPr>
          <p:cNvPr id="7" name="Date Placeholder 6"/>
          <p:cNvSpPr>
            <a:spLocks noGrp="1"/>
          </p:cNvSpPr>
          <p:nvPr>
            <p:ph type="dt" sz="half" idx="10"/>
          </p:nvPr>
        </p:nvSpPr>
        <p:spPr/>
        <p:txBody>
          <a:bodyPr/>
          <a:lstStyle/>
          <a:p>
            <a:fld id="{751663BA-01FC-4367-B6F3-ABB2645D55F1}" type="datetime4">
              <a:rPr lang="en-US" smtClean="0"/>
              <a:pPr/>
              <a:t>September 10, 2013</a:t>
            </a:fld>
            <a:endParaRPr lang="en-US" dirty="0"/>
          </a:p>
        </p:txBody>
      </p:sp>
      <p:sp>
        <p:nvSpPr>
          <p:cNvPr id="8" name="Slide Number Placeholder 7"/>
          <p:cNvSpPr>
            <a:spLocks noGrp="1"/>
          </p:cNvSpPr>
          <p:nvPr>
            <p:ph type="sldNum" sz="quarter" idx="11"/>
          </p:nvPr>
        </p:nvSpPr>
        <p:spPr/>
        <p:txBody>
          <a:bodyPr/>
          <a:lstStyle/>
          <a:p>
            <a:fld id="{F38DF745-7D3F-47F4-83A3-874385CFAA69}"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5" name="Date Placeholder 4"/>
          <p:cNvSpPr>
            <a:spLocks noGrp="1"/>
          </p:cNvSpPr>
          <p:nvPr>
            <p:ph type="dt" sz="half" idx="10"/>
          </p:nvPr>
        </p:nvSpPr>
        <p:spPr/>
        <p:txBody>
          <a:bodyPr/>
          <a:lstStyle/>
          <a:p>
            <a:fld id="{79B19C71-EC74-44AF-B27E-FC7DC3C3A61D}" type="datetime4">
              <a:rPr lang="en-US" smtClean="0"/>
              <a:pPr/>
              <a:t>September 10,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ltLang="zh-TW"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7" name="Date Placeholder 6"/>
          <p:cNvSpPr>
            <a:spLocks noGrp="1"/>
          </p:cNvSpPr>
          <p:nvPr>
            <p:ph type="dt" sz="half" idx="10"/>
          </p:nvPr>
        </p:nvSpPr>
        <p:spPr/>
        <p:txBody>
          <a:bodyPr/>
          <a:lstStyle/>
          <a:p>
            <a:fld id="{6A5CDA29-3CBE-48EA-92AE-A996835462BA}" type="datetime4">
              <a:rPr lang="en-US" smtClean="0"/>
              <a:pPr/>
              <a:t>September 10, 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September 10, 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September 10, 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10,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8" name="Title 7"/>
          <p:cNvSpPr>
            <a:spLocks noGrp="1"/>
          </p:cNvSpPr>
          <p:nvPr>
            <p:ph type="title"/>
          </p:nvPr>
        </p:nvSpPr>
        <p:spPr/>
        <p:txBody>
          <a:bodyPr/>
          <a:lstStyle/>
          <a:p>
            <a:r>
              <a:rPr lang="en-US" altLang="zh-TW"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September 10,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ltLang="zh-TW"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September 10,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September 10,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altLang="zh-TW"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10, 2013</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F38DF745-7D3F-47F4-83A3-874385CFAA69}" type="slidenum">
              <a:rPr lang="en-US" smtClean="0"/>
              <a:pPr/>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microsoft.com/office/2007/relationships/hdphoto" Target="../media/hdphoto1.wdp"/><Relationship Id="rId5" Type="http://schemas.openxmlformats.org/officeDocument/2006/relationships/image" Target="../media/image4.jpeg"/><Relationship Id="rId6"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4" Type="http://schemas.microsoft.com/office/2007/relationships/hdphoto" Target="../media/hdphoto3.wdp"/><Relationship Id="rId5" Type="http://schemas.openxmlformats.org/officeDocument/2006/relationships/image" Target="../media/image6.jpeg"/><Relationship Id="rId6"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5" Type="http://schemas.openxmlformats.org/officeDocument/2006/relationships/image" Target="../media/image8.jpeg"/><Relationship Id="rId6"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9.jpeg"/><Relationship Id="rId5" Type="http://schemas.microsoft.com/office/2007/relationships/hdphoto" Target="../media/hdphoto6.wdp"/><Relationship Id="rId6" Type="http://schemas.openxmlformats.org/officeDocument/2006/relationships/image" Target="../media/image10.jpeg"/><Relationship Id="rId7" Type="http://schemas.microsoft.com/office/2007/relationships/hdphoto" Target="../media/hdphoto7.wdp"/><Relationship Id="rId8" Type="http://schemas.openxmlformats.org/officeDocument/2006/relationships/image" Target="../media/image11.jpeg"/><Relationship Id="rId9" Type="http://schemas.microsoft.com/office/2007/relationships/hdphoto" Target="../media/hdphoto8.wdp"/><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2.jpeg"/><Relationship Id="rId5" Type="http://schemas.microsoft.com/office/2007/relationships/hdphoto" Target="../media/hdphoto9.wdp"/><Relationship Id="rId6"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4" Type="http://schemas.microsoft.com/office/2007/relationships/hdphoto" Target="../media/hdphoto10.wdp"/><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4" Type="http://schemas.microsoft.com/office/2007/relationships/hdphoto" Target="../media/hdphoto11.wdp"/><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4" Type="http://schemas.microsoft.com/office/2007/relationships/hdphoto" Target="../media/hdphoto12.wdp"/><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2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2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686" y="608719"/>
            <a:ext cx="7075514" cy="2311670"/>
          </a:xfrm>
        </p:spPr>
        <p:txBody>
          <a:bodyPr/>
          <a:lstStyle/>
          <a:p>
            <a:r>
              <a:rPr lang="zh-TW" altLang="en-US" dirty="0" smtClean="0"/>
              <a:t>排山倒海</a:t>
            </a:r>
            <a:r>
              <a:rPr lang="en-US" altLang="zh-TW" dirty="0" smtClean="0"/>
              <a:t/>
            </a:r>
            <a:br>
              <a:rPr lang="en-US" altLang="zh-TW" dirty="0" smtClean="0"/>
            </a:br>
            <a:endParaRPr lang="en-US" dirty="0"/>
          </a:p>
        </p:txBody>
      </p:sp>
      <p:sp>
        <p:nvSpPr>
          <p:cNvPr id="3" name="Subtitle 2"/>
          <p:cNvSpPr>
            <a:spLocks noGrp="1"/>
          </p:cNvSpPr>
          <p:nvPr>
            <p:ph type="subTitle" idx="1"/>
          </p:nvPr>
        </p:nvSpPr>
        <p:spPr>
          <a:xfrm>
            <a:off x="6319374" y="3398547"/>
            <a:ext cx="2379520" cy="914400"/>
          </a:xfrm>
        </p:spPr>
        <p:txBody>
          <a:bodyPr>
            <a:noAutofit/>
          </a:bodyPr>
          <a:lstStyle/>
          <a:p>
            <a:r>
              <a:rPr lang="zh-TW" altLang="en-US" sz="4000" dirty="0" smtClean="0">
                <a:latin typeface="Apple LiGothic Medium"/>
                <a:ea typeface="Apple LiGothic Medium"/>
                <a:cs typeface="Apple LiGothic Medium"/>
              </a:rPr>
              <a:t>成果發表</a:t>
            </a:r>
            <a:endParaRPr lang="en-US" sz="4000" dirty="0">
              <a:latin typeface="Apple LiGothic Medium"/>
              <a:ea typeface="Apple LiGothic Medium"/>
              <a:cs typeface="Apple LiGothic Medium"/>
            </a:endParaRPr>
          </a:p>
        </p:txBody>
      </p:sp>
      <p:sp>
        <p:nvSpPr>
          <p:cNvPr id="4" name="TextBox 3"/>
          <p:cNvSpPr txBox="1"/>
          <p:nvPr/>
        </p:nvSpPr>
        <p:spPr>
          <a:xfrm>
            <a:off x="786228" y="1763808"/>
            <a:ext cx="7879080" cy="1015663"/>
          </a:xfrm>
          <a:prstGeom prst="rect">
            <a:avLst/>
          </a:prstGeom>
          <a:noFill/>
        </p:spPr>
        <p:txBody>
          <a:bodyPr wrap="none" rtlCol="0">
            <a:spAutoFit/>
          </a:bodyPr>
          <a:lstStyle/>
          <a:p>
            <a:r>
              <a:rPr lang="zh-TW" altLang="en-US" sz="6000" dirty="0" smtClean="0"/>
              <a:t>熱血八人排球使命必達</a:t>
            </a:r>
            <a:endParaRPr lang="en-US" sz="6000" dirty="0"/>
          </a:p>
        </p:txBody>
      </p:sp>
      <p:pic>
        <p:nvPicPr>
          <p:cNvPr id="5" name="圖片 11" descr="封d.png"/>
          <p:cNvPicPr/>
          <p:nvPr/>
        </p:nvPicPr>
        <p:blipFill>
          <a:blip r:embed="rId2" cstate="print"/>
          <a:srcRect r="5184" b="-28"/>
          <a:stretch>
            <a:fillRect/>
          </a:stretch>
        </p:blipFill>
        <p:spPr>
          <a:xfrm>
            <a:off x="1952909" y="4343400"/>
            <a:ext cx="7191091" cy="2514600"/>
          </a:xfrm>
          <a:prstGeom prst="rect">
            <a:avLst/>
          </a:prstGeom>
        </p:spPr>
      </p:pic>
      <p:sp>
        <p:nvSpPr>
          <p:cNvPr id="6" name="TextBox 5"/>
          <p:cNvSpPr txBox="1"/>
          <p:nvPr/>
        </p:nvSpPr>
        <p:spPr>
          <a:xfrm>
            <a:off x="6688667" y="2595551"/>
            <a:ext cx="1887741" cy="400110"/>
          </a:xfrm>
          <a:prstGeom prst="rect">
            <a:avLst/>
          </a:prstGeom>
          <a:noFill/>
        </p:spPr>
        <p:txBody>
          <a:bodyPr wrap="square" rtlCol="0">
            <a:spAutoFit/>
          </a:bodyPr>
          <a:lstStyle/>
          <a:p>
            <a:r>
              <a:rPr lang="en-US" altLang="zh-TW" sz="2000" dirty="0" smtClean="0">
                <a:solidFill>
                  <a:schemeClr val="tx2"/>
                </a:solidFill>
                <a:latin typeface="Bauhaus 93"/>
                <a:cs typeface="Bauhaus 93"/>
              </a:rPr>
              <a:t>Hot</a:t>
            </a:r>
            <a:r>
              <a:rPr lang="zh-TW" altLang="en-US" sz="2000" dirty="0" smtClean="0">
                <a:solidFill>
                  <a:schemeClr val="tx2"/>
                </a:solidFill>
                <a:latin typeface="Bauhaus 93"/>
                <a:cs typeface="Bauhaus 93"/>
              </a:rPr>
              <a:t>-</a:t>
            </a:r>
            <a:r>
              <a:rPr lang="en-US" altLang="zh-TW" sz="2000" dirty="0" smtClean="0">
                <a:solidFill>
                  <a:schemeClr val="tx2"/>
                </a:solidFill>
                <a:latin typeface="Bauhaus 93"/>
                <a:cs typeface="Bauhaus 93"/>
              </a:rPr>
              <a:t>Blooded</a:t>
            </a:r>
            <a:r>
              <a:rPr lang="zh-TW" altLang="en-US" sz="2000" dirty="0" smtClean="0">
                <a:solidFill>
                  <a:schemeClr val="tx2"/>
                </a:solidFill>
                <a:latin typeface="Bauhaus 93"/>
                <a:cs typeface="Bauhaus 93"/>
              </a:rPr>
              <a:t> </a:t>
            </a:r>
            <a:r>
              <a:rPr lang="en-US" altLang="zh-TW" sz="2000" dirty="0" smtClean="0">
                <a:solidFill>
                  <a:schemeClr val="tx2"/>
                </a:solidFill>
                <a:latin typeface="Bauhaus 93"/>
                <a:cs typeface="Bauhaus 93"/>
              </a:rPr>
              <a:t>8</a:t>
            </a:r>
            <a:endParaRPr lang="en-US" sz="2000" dirty="0">
              <a:solidFill>
                <a:schemeClr val="tx2"/>
              </a:solidFill>
              <a:latin typeface="Bauhaus 93"/>
              <a:cs typeface="Bauhaus 93"/>
            </a:endParaRPr>
          </a:p>
        </p:txBody>
      </p:sp>
    </p:spTree>
    <p:extLst>
      <p:ext uri="{BB962C8B-B14F-4D97-AF65-F5344CB8AC3E}">
        <p14:creationId xmlns:p14="http://schemas.microsoft.com/office/powerpoint/2010/main" val="239602380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團隊簡介</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1313569" y="836261"/>
            <a:ext cx="2303559" cy="677108"/>
          </a:xfrm>
          <a:prstGeom prst="rect">
            <a:avLst/>
          </a:prstGeom>
          <a:noFill/>
        </p:spPr>
        <p:txBody>
          <a:bodyPr wrap="none" rtlCol="0">
            <a:spAutoFit/>
          </a:bodyPr>
          <a:lstStyle/>
          <a:p>
            <a:r>
              <a:rPr lang="en-US" altLang="zh-TW" sz="2000" dirty="0" smtClean="0">
                <a:solidFill>
                  <a:schemeClr val="tx2"/>
                </a:solidFill>
                <a:latin typeface="Marker Felt"/>
                <a:cs typeface="Marker Felt"/>
              </a:rPr>
              <a:t>Team</a:t>
            </a:r>
            <a:r>
              <a:rPr lang="zh-TW" altLang="en-US" sz="2000" dirty="0" smtClean="0">
                <a:solidFill>
                  <a:schemeClr val="tx2"/>
                </a:solidFill>
                <a:latin typeface="Marker Felt"/>
                <a:cs typeface="Marker Felt"/>
              </a:rPr>
              <a:t> </a:t>
            </a:r>
            <a:r>
              <a:rPr lang="en-US" altLang="zh-TW" sz="2000" dirty="0" smtClean="0">
                <a:solidFill>
                  <a:schemeClr val="tx2"/>
                </a:solidFill>
                <a:latin typeface="Marker Felt"/>
                <a:cs typeface="Marker Felt"/>
              </a:rPr>
              <a:t>introduction</a:t>
            </a:r>
          </a:p>
          <a:p>
            <a:endParaRPr lang="en-US" altLang="zh-TW" dirty="0" smtClean="0"/>
          </a:p>
        </p:txBody>
      </p:sp>
      <p:sp>
        <p:nvSpPr>
          <p:cNvPr id="7" name="Content Placeholder 2"/>
          <p:cNvSpPr>
            <a:spLocks noGrp="1"/>
          </p:cNvSpPr>
          <p:nvPr>
            <p:ph idx="1"/>
          </p:nvPr>
        </p:nvSpPr>
        <p:spPr>
          <a:xfrm>
            <a:off x="457201" y="1371600"/>
            <a:ext cx="7620000" cy="2273299"/>
          </a:xfrm>
        </p:spPr>
        <p:txBody>
          <a:bodyPr>
            <a:normAutofit/>
          </a:bodyPr>
          <a:lstStyle/>
          <a:p>
            <a:r>
              <a:rPr lang="en-US" altLang="zh-CHT" b="0" dirty="0"/>
              <a:t> </a:t>
            </a:r>
            <a:r>
              <a:rPr lang="en-US" altLang="zh-CHT" b="0" dirty="0" smtClean="0"/>
              <a:t>    </a:t>
            </a:r>
            <a:r>
              <a:rPr lang="zh-CHT" altLang="en-US" b="0" dirty="0">
                <a:latin typeface="微軟正黑體"/>
                <a:ea typeface="微軟正黑體"/>
                <a:cs typeface="微軟正黑體"/>
              </a:rPr>
              <a:t>打排球是件單純愉快的事</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我們都是因為喜歡而選擇了它</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因而在生活中開始有交集</a:t>
            </a:r>
            <a:r>
              <a:rPr lang="en-US" altLang="zh-CHT" b="0" dirty="0">
                <a:latin typeface="微軟正黑體"/>
                <a:ea typeface="微軟正黑體"/>
                <a:cs typeface="微軟正黑體"/>
              </a:rPr>
              <a:t>, </a:t>
            </a:r>
            <a:r>
              <a:rPr lang="zh-TW" altLang="en-US" b="0" dirty="0">
                <a:latin typeface="微軟正黑體"/>
                <a:ea typeface="微軟正黑體"/>
                <a:cs typeface="微軟正黑體"/>
              </a:rPr>
              <a:t>而此計劃正是由</a:t>
            </a:r>
            <a:r>
              <a:rPr lang="zh-TW" altLang="en-US" dirty="0">
                <a:latin typeface="微軟正黑體"/>
                <a:ea typeface="微軟正黑體"/>
                <a:cs typeface="微軟正黑體"/>
              </a:rPr>
              <a:t>景觀系的系排成員</a:t>
            </a:r>
            <a:r>
              <a:rPr lang="zh-TW" altLang="en-US" b="0" dirty="0">
                <a:latin typeface="微軟正黑體"/>
                <a:ea typeface="微軟正黑體"/>
                <a:cs typeface="微軟正黑體"/>
              </a:rPr>
              <a:t>所組成</a:t>
            </a:r>
            <a:r>
              <a:rPr lang="zh-CHT" altLang="en-US" b="0" dirty="0">
                <a:latin typeface="微軟正黑體"/>
                <a:ea typeface="微軟正黑體"/>
                <a:cs typeface="微軟正黑體"/>
              </a:rPr>
              <a:t>。</a:t>
            </a:r>
            <a:endParaRPr lang="en-US" altLang="zh-CHT" b="0" dirty="0">
              <a:latin typeface="微軟正黑體"/>
              <a:ea typeface="微軟正黑體"/>
              <a:cs typeface="微軟正黑體"/>
            </a:endParaRPr>
          </a:p>
          <a:p>
            <a:r>
              <a:rPr lang="en-US" altLang="zh-CHT" b="0" dirty="0">
                <a:latin typeface="微軟正黑體"/>
                <a:ea typeface="微軟正黑體"/>
                <a:cs typeface="微軟正黑體"/>
              </a:rPr>
              <a:t>     </a:t>
            </a:r>
            <a:r>
              <a:rPr lang="zh-CHT" altLang="en-US" b="0" dirty="0">
                <a:latin typeface="微軟正黑體"/>
                <a:ea typeface="微軟正黑體"/>
                <a:cs typeface="微軟正黑體"/>
              </a:rPr>
              <a:t>因為這份對於排球的熱情與喜愛</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我們試著將這份快樂分享給更多人</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然而在過程中</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竟發現有某些小學十分熱愛排球</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卻因為苦無經費或資源而無法好好練球</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促使我們參加這個計畫</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支持他們追求快樂。 </a:t>
            </a:r>
          </a:p>
          <a:p>
            <a:endParaRPr lang="en-US" dirty="0"/>
          </a:p>
        </p:txBody>
      </p:sp>
    </p:spTree>
    <p:extLst>
      <p:ext uri="{BB962C8B-B14F-4D97-AF65-F5344CB8AC3E}">
        <p14:creationId xmlns:p14="http://schemas.microsoft.com/office/powerpoint/2010/main" val="24190804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730273" y="156943"/>
            <a:ext cx="3159928" cy="960763"/>
          </a:xfrm>
          <a:prstGeom prst="rect">
            <a:avLst/>
          </a:prstGeom>
        </p:spPr>
      </p:pic>
      <p:sp>
        <p:nvSpPr>
          <p:cNvPr id="2" name="Title 1"/>
          <p:cNvSpPr>
            <a:spLocks noGrp="1"/>
          </p:cNvSpPr>
          <p:nvPr>
            <p:ph type="title"/>
          </p:nvPr>
        </p:nvSpPr>
        <p:spPr>
          <a:xfrm>
            <a:off x="457200" y="214052"/>
            <a:ext cx="5816600" cy="694039"/>
          </a:xfrm>
        </p:spPr>
        <p:txBody>
          <a:bodyPr>
            <a:noAutofit/>
          </a:bodyPr>
          <a:lstStyle/>
          <a:p>
            <a:r>
              <a:rPr lang="en-US" sz="4000" b="1" dirty="0" smtClean="0">
                <a:solidFill>
                  <a:schemeClr val="tx1"/>
                </a:solidFill>
                <a:latin typeface="微軟正黑體"/>
                <a:ea typeface="微軟正黑體"/>
                <a:cs typeface="微軟正黑體"/>
              </a:rPr>
              <a:t> </a:t>
            </a:r>
            <a:r>
              <a:rPr lang="zh-TW" altLang="en-US" sz="4000" b="1" dirty="0" smtClean="0">
                <a:solidFill>
                  <a:schemeClr val="tx1"/>
                </a:solidFill>
                <a:latin typeface="微軟正黑體"/>
                <a:ea typeface="微軟正黑體"/>
                <a:cs typeface="微軟正黑體"/>
              </a:rPr>
              <a:t>認養校友會＆協助單位</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627769" y="805483"/>
            <a:ext cx="1912231" cy="369332"/>
          </a:xfrm>
          <a:prstGeom prst="rect">
            <a:avLst/>
          </a:prstGeom>
          <a:noFill/>
        </p:spPr>
        <p:txBody>
          <a:bodyPr wrap="square" rtlCol="0">
            <a:spAutoFit/>
          </a:bodyPr>
          <a:lstStyle/>
          <a:p>
            <a:r>
              <a:rPr lang="en-US" altLang="zh-TW" dirty="0" smtClean="0">
                <a:solidFill>
                  <a:srgbClr val="D1282E"/>
                </a:solidFill>
                <a:latin typeface="Marker Felt"/>
                <a:cs typeface="Marker Felt"/>
              </a:rPr>
              <a:t>Helper&amp;</a:t>
            </a:r>
            <a:r>
              <a:rPr lang="zh-TW" altLang="en-US" dirty="0" smtClean="0">
                <a:solidFill>
                  <a:srgbClr val="D1282E"/>
                </a:solidFill>
                <a:latin typeface="Marker Felt"/>
                <a:cs typeface="Marker Felt"/>
              </a:rPr>
              <a:t> </a:t>
            </a:r>
            <a:r>
              <a:rPr lang="en-US" altLang="zh-TW" dirty="0" smtClean="0">
                <a:solidFill>
                  <a:srgbClr val="D1282E"/>
                </a:solidFill>
                <a:latin typeface="Marker Felt"/>
                <a:cs typeface="Marker Felt"/>
              </a:rPr>
              <a:t>Sponsor</a:t>
            </a:r>
          </a:p>
        </p:txBody>
      </p:sp>
      <p:sp>
        <p:nvSpPr>
          <p:cNvPr id="3" name="TextBox 2"/>
          <p:cNvSpPr txBox="1"/>
          <p:nvPr/>
        </p:nvSpPr>
        <p:spPr>
          <a:xfrm>
            <a:off x="627769" y="1898997"/>
            <a:ext cx="3262432" cy="461665"/>
          </a:xfrm>
          <a:prstGeom prst="rect">
            <a:avLst/>
          </a:prstGeom>
          <a:noFill/>
        </p:spPr>
        <p:txBody>
          <a:bodyPr wrap="none" rtlCol="0">
            <a:spAutoFit/>
          </a:bodyPr>
          <a:lstStyle/>
          <a:p>
            <a:r>
              <a:rPr lang="zh-TW" altLang="en-US" sz="2400" dirty="0" smtClean="0"/>
              <a:t>認養校友會：校友總會</a:t>
            </a:r>
            <a:endParaRPr lang="en-US" altLang="zh-TW" sz="2400" dirty="0" smtClean="0"/>
          </a:p>
        </p:txBody>
      </p:sp>
      <p:sp>
        <p:nvSpPr>
          <p:cNvPr id="5" name="TextBox 4"/>
          <p:cNvSpPr txBox="1"/>
          <p:nvPr/>
        </p:nvSpPr>
        <p:spPr>
          <a:xfrm>
            <a:off x="627769" y="2578100"/>
            <a:ext cx="6955750" cy="1200328"/>
          </a:xfrm>
          <a:prstGeom prst="rect">
            <a:avLst/>
          </a:prstGeom>
          <a:noFill/>
        </p:spPr>
        <p:txBody>
          <a:bodyPr wrap="none" rtlCol="0">
            <a:spAutoFit/>
          </a:bodyPr>
          <a:lstStyle/>
          <a:p>
            <a:r>
              <a:rPr lang="zh-TW" altLang="en-US" sz="2400" dirty="0" smtClean="0"/>
              <a:t>協助單位：台南校友會、高屏校友會、宜蘭校友會</a:t>
            </a:r>
            <a:endParaRPr lang="en-US" altLang="zh-TW" sz="2400" dirty="0" smtClean="0"/>
          </a:p>
          <a:p>
            <a:r>
              <a:rPr lang="en-US" altLang="zh-TW" sz="2400" dirty="0"/>
              <a:t> </a:t>
            </a:r>
            <a:r>
              <a:rPr lang="en-US" altLang="zh-TW" sz="2400" dirty="0" smtClean="0"/>
              <a:t>                 </a:t>
            </a:r>
            <a:r>
              <a:rPr lang="zh-TW" altLang="en-US" sz="2400" dirty="0" smtClean="0"/>
              <a:t>總會秘書處、景觀學系</a:t>
            </a:r>
            <a:endParaRPr lang="en-US" altLang="zh-TW" sz="2400" dirty="0" smtClean="0"/>
          </a:p>
          <a:p>
            <a:r>
              <a:rPr lang="en-US" sz="2400" dirty="0"/>
              <a:t> </a:t>
            </a:r>
            <a:r>
              <a:rPr lang="en-US" sz="2400" dirty="0" smtClean="0"/>
              <a:t>                 </a:t>
            </a:r>
            <a:r>
              <a:rPr lang="zh-TW" altLang="en-US" sz="2400" dirty="0" smtClean="0"/>
              <a:t>東海男排校隊</a:t>
            </a:r>
            <a:endParaRPr lang="en-US" sz="2400" dirty="0"/>
          </a:p>
        </p:txBody>
      </p:sp>
      <p:sp>
        <p:nvSpPr>
          <p:cNvPr id="7" name="TextBox 6"/>
          <p:cNvSpPr txBox="1"/>
          <p:nvPr/>
        </p:nvSpPr>
        <p:spPr>
          <a:xfrm>
            <a:off x="627769" y="3975100"/>
            <a:ext cx="8186857" cy="461665"/>
          </a:xfrm>
          <a:prstGeom prst="rect">
            <a:avLst/>
          </a:prstGeom>
          <a:noFill/>
        </p:spPr>
        <p:txBody>
          <a:bodyPr wrap="none" rtlCol="0">
            <a:spAutoFit/>
          </a:bodyPr>
          <a:lstStyle/>
          <a:p>
            <a:r>
              <a:rPr lang="zh-TW" altLang="en-US" sz="2400" dirty="0" smtClean="0"/>
              <a:t>贊助單位：台灣排球協會、國際體育、打不溜立方兔Ｘ排球</a:t>
            </a:r>
            <a:endParaRPr lang="en-US" sz="2400" dirty="0"/>
          </a:p>
        </p:txBody>
      </p:sp>
    </p:spTree>
    <p:extLst>
      <p:ext uri="{BB962C8B-B14F-4D97-AF65-F5344CB8AC3E}">
        <p14:creationId xmlns:p14="http://schemas.microsoft.com/office/powerpoint/2010/main" val="32970634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重點工作</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2105640" y="834333"/>
            <a:ext cx="1365263" cy="369332"/>
          </a:xfrm>
          <a:prstGeom prst="rect">
            <a:avLst/>
          </a:prstGeom>
          <a:noFill/>
        </p:spPr>
        <p:txBody>
          <a:bodyPr wrap="none" rtlCol="0">
            <a:spAutoFit/>
          </a:bodyPr>
          <a:lstStyle/>
          <a:p>
            <a:r>
              <a:rPr lang="en-US" altLang="zh-TW" dirty="0" smtClean="0">
                <a:solidFill>
                  <a:schemeClr val="tx2"/>
                </a:solidFill>
                <a:latin typeface="Marker Felt"/>
                <a:cs typeface="Marker Felt"/>
              </a:rPr>
              <a:t>What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do</a:t>
            </a:r>
          </a:p>
        </p:txBody>
      </p:sp>
      <p:sp>
        <p:nvSpPr>
          <p:cNvPr id="3" name="TextBox 2"/>
          <p:cNvSpPr txBox="1"/>
          <p:nvPr/>
        </p:nvSpPr>
        <p:spPr>
          <a:xfrm>
            <a:off x="626535" y="1288331"/>
            <a:ext cx="7065544" cy="1107996"/>
          </a:xfrm>
          <a:prstGeom prst="rect">
            <a:avLst/>
          </a:prstGeom>
          <a:noFill/>
        </p:spPr>
        <p:txBody>
          <a:bodyPr wrap="none" rtlCol="0">
            <a:spAutoFit/>
          </a:bodyPr>
          <a:lstStyle/>
          <a:p>
            <a:r>
              <a:rPr lang="en-US" altLang="zh-TW" sz="2200" dirty="0" smtClean="0"/>
              <a:t>     </a:t>
            </a:r>
            <a:r>
              <a:rPr lang="zh-TW" altLang="en-US" sz="2200" dirty="0" smtClean="0"/>
              <a:t>藉由環島，我們將這些四號球送往需要資助的小學。</a:t>
            </a:r>
            <a:endParaRPr lang="en-US" altLang="zh-TW" sz="2200" dirty="0" smtClean="0"/>
          </a:p>
          <a:p>
            <a:r>
              <a:rPr lang="zh-TW" altLang="en-US" sz="2200" dirty="0" smtClean="0"/>
              <a:t>也透過在各大學打友誼賽，向球友們傳達我們的理念，</a:t>
            </a:r>
            <a:endParaRPr lang="en-US" altLang="zh-TW" sz="2200" dirty="0" smtClean="0"/>
          </a:p>
          <a:p>
            <a:r>
              <a:rPr lang="zh-TW" altLang="en-US" sz="2200" dirty="0" smtClean="0"/>
              <a:t>並募到更多四號球來幫助這些較偏遠的小學</a:t>
            </a:r>
            <a:r>
              <a:rPr lang="en-US" altLang="zh-TW" sz="2200" dirty="0" smtClean="0"/>
              <a:t>!</a:t>
            </a:r>
            <a:endParaRPr lang="en-US" sz="2200" dirty="0"/>
          </a:p>
        </p:txBody>
      </p:sp>
      <p:pic>
        <p:nvPicPr>
          <p:cNvPr id="8" name="圖片 11" descr="封d.png"/>
          <p:cNvPicPr/>
          <p:nvPr/>
        </p:nvPicPr>
        <p:blipFill>
          <a:blip r:embed="rId2" cstate="print">
            <a:alphaModFix amt="15000"/>
          </a:blip>
          <a:srcRect r="5184" b="-28"/>
          <a:stretch>
            <a:fillRect/>
          </a:stretch>
        </p:blipFill>
        <p:spPr>
          <a:xfrm>
            <a:off x="457202" y="2768861"/>
            <a:ext cx="3159928" cy="960763"/>
          </a:xfrm>
          <a:prstGeom prst="rect">
            <a:avLst/>
          </a:prstGeom>
        </p:spPr>
      </p:pic>
      <p:sp>
        <p:nvSpPr>
          <p:cNvPr id="9" name="Title 1"/>
          <p:cNvSpPr txBox="1">
            <a:spLocks/>
          </p:cNvSpPr>
          <p:nvPr/>
        </p:nvSpPr>
        <p:spPr>
          <a:xfrm>
            <a:off x="457201" y="2768861"/>
            <a:ext cx="2331072" cy="694039"/>
          </a:xfrm>
          <a:prstGeom prst="rect">
            <a:avLst/>
          </a:prstGeom>
        </p:spPr>
        <p:txBody>
          <a:bodyPr vert="horz" lIns="91440" tIns="45720" rIns="91440" bIns="45720" rtlCol="0" anchor="b">
            <a:no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zh-TW" altLang="en-US" sz="4000" b="1" smtClean="0">
                <a:solidFill>
                  <a:schemeClr val="tx1"/>
                </a:solidFill>
                <a:latin typeface="微軟正黑體"/>
                <a:ea typeface="微軟正黑體"/>
                <a:cs typeface="微軟正黑體"/>
              </a:rPr>
              <a:t>夢想內容</a:t>
            </a:r>
            <a:endParaRPr lang="en-US" sz="4000" b="1" dirty="0">
              <a:solidFill>
                <a:schemeClr val="tx1"/>
              </a:solidFill>
              <a:latin typeface="微軟正黑體"/>
              <a:ea typeface="微軟正黑體"/>
              <a:cs typeface="微軟正黑體"/>
            </a:endParaRPr>
          </a:p>
        </p:txBody>
      </p:sp>
      <p:sp>
        <p:nvSpPr>
          <p:cNvPr id="10" name="TextBox 9"/>
          <p:cNvSpPr txBox="1"/>
          <p:nvPr/>
        </p:nvSpPr>
        <p:spPr>
          <a:xfrm>
            <a:off x="1541511" y="3448261"/>
            <a:ext cx="2006391" cy="369332"/>
          </a:xfrm>
          <a:prstGeom prst="rect">
            <a:avLst/>
          </a:prstGeom>
          <a:noFill/>
        </p:spPr>
        <p:txBody>
          <a:bodyPr wrap="none" rtlCol="0">
            <a:spAutoFit/>
          </a:bodyPr>
          <a:lstStyle/>
          <a:p>
            <a:r>
              <a:rPr lang="en-US" altLang="zh-TW" dirty="0" smtClean="0">
                <a:solidFill>
                  <a:schemeClr val="tx2"/>
                </a:solidFill>
                <a:latin typeface="Marker Felt"/>
                <a:cs typeface="Marker Felt"/>
              </a:rPr>
              <a:t>About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Our</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Dream</a:t>
            </a:r>
          </a:p>
        </p:txBody>
      </p:sp>
      <p:sp>
        <p:nvSpPr>
          <p:cNvPr id="11" name="Content Placeholder 2"/>
          <p:cNvSpPr>
            <a:spLocks noGrp="1"/>
          </p:cNvSpPr>
          <p:nvPr>
            <p:ph idx="1"/>
          </p:nvPr>
        </p:nvSpPr>
        <p:spPr>
          <a:xfrm>
            <a:off x="457201" y="3930643"/>
            <a:ext cx="7620000" cy="1473200"/>
          </a:xfrm>
        </p:spPr>
        <p:txBody>
          <a:bodyPr>
            <a:normAutofit/>
          </a:bodyPr>
          <a:lstStyle/>
          <a:p>
            <a:r>
              <a:rPr lang="en-US" altLang="zh-CHT" b="0" dirty="0" smtClean="0">
                <a:latin typeface="微軟正黑體"/>
                <a:ea typeface="微軟正黑體"/>
                <a:cs typeface="微軟正黑體"/>
              </a:rPr>
              <a:t> </a:t>
            </a:r>
            <a:r>
              <a:rPr lang="en-US" altLang="zh-CHT" b="0" dirty="0"/>
              <a:t>    </a:t>
            </a:r>
            <a:r>
              <a:rPr lang="zh-CHT" altLang="en-US" b="0" dirty="0">
                <a:latin typeface="微軟正黑體"/>
                <a:ea typeface="微軟正黑體"/>
                <a:cs typeface="微軟正黑體"/>
              </a:rPr>
              <a:t>希望透過”</a:t>
            </a:r>
            <a:r>
              <a:rPr lang="zh-CHT" altLang="en-US" dirty="0">
                <a:latin typeface="微軟正黑體"/>
                <a:ea typeface="微軟正黑體"/>
                <a:cs typeface="微軟正黑體"/>
              </a:rPr>
              <a:t>送 球 給 需 要 資 助 的 小 學 </a:t>
            </a:r>
            <a:r>
              <a:rPr lang="zh-CHT" altLang="en-US" b="0" dirty="0">
                <a:latin typeface="微軟正黑體"/>
                <a:ea typeface="微軟正黑體"/>
                <a:cs typeface="微軟正黑體"/>
              </a:rPr>
              <a:t>”的這項行動</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支持他們繼續堅持打排球這件事。並傳遞對於排球的另一種態度</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讓他們看到</a:t>
            </a:r>
            <a:r>
              <a:rPr lang="zh-TW" altLang="en-US" b="0" dirty="0">
                <a:latin typeface="微軟正黑體"/>
                <a:ea typeface="微軟正黑體"/>
                <a:cs typeface="微軟正黑體"/>
              </a:rPr>
              <a:t>我們</a:t>
            </a:r>
            <a:r>
              <a:rPr lang="zh-CHT" altLang="en-US" b="0" dirty="0">
                <a:latin typeface="微軟正黑體"/>
                <a:ea typeface="微軟正黑體"/>
                <a:cs typeface="微軟正黑體"/>
              </a:rPr>
              <a:t>為了排球聚集在一起</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因為喜歡排球</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所以願意為了排球尋訪不同的學校</a:t>
            </a:r>
            <a:r>
              <a:rPr lang="en-US" altLang="zh-CHT" b="0" dirty="0">
                <a:latin typeface="微軟正黑體"/>
                <a:ea typeface="微軟正黑體"/>
                <a:cs typeface="微軟正黑體"/>
              </a:rPr>
              <a:t>,</a:t>
            </a:r>
            <a:r>
              <a:rPr lang="zh-CHT" altLang="en-US" b="0" dirty="0">
                <a:latin typeface="微軟正黑體"/>
                <a:ea typeface="微軟正黑體"/>
                <a:cs typeface="微軟正黑體"/>
              </a:rPr>
              <a:t>去走每一段路、赴每個球場上的約定。</a:t>
            </a:r>
            <a:endParaRPr lang="en-US" b="0" dirty="0">
              <a:latin typeface="微軟正黑體"/>
              <a:ea typeface="微軟正黑體"/>
              <a:cs typeface="微軟正黑體"/>
            </a:endParaRPr>
          </a:p>
          <a:p>
            <a:endParaRPr lang="en-US" dirty="0"/>
          </a:p>
        </p:txBody>
      </p:sp>
      <p:sp>
        <p:nvSpPr>
          <p:cNvPr id="12" name="TextBox 11"/>
          <p:cNvSpPr txBox="1"/>
          <p:nvPr/>
        </p:nvSpPr>
        <p:spPr>
          <a:xfrm>
            <a:off x="3446304" y="3448261"/>
            <a:ext cx="2753743" cy="369332"/>
          </a:xfrm>
          <a:prstGeom prst="rect">
            <a:avLst/>
          </a:prstGeom>
          <a:noFill/>
        </p:spPr>
        <p:txBody>
          <a:bodyPr wrap="none" rtlCol="0">
            <a:spAutoFit/>
          </a:bodyPr>
          <a:lstStyle/>
          <a:p>
            <a:r>
              <a:rPr lang="en-US" dirty="0" smtClean="0">
                <a:solidFill>
                  <a:srgbClr val="000000"/>
                </a:solidFill>
                <a:latin typeface="Marker Felt"/>
                <a:cs typeface="Marker Felt"/>
              </a:rPr>
              <a:t>08/19-08/28 (10 days)</a:t>
            </a:r>
            <a:endParaRPr lang="en-US" dirty="0">
              <a:solidFill>
                <a:srgbClr val="000000"/>
              </a:solidFill>
              <a:latin typeface="Marker Felt"/>
              <a:cs typeface="Marker Felt"/>
            </a:endParaRPr>
          </a:p>
        </p:txBody>
      </p:sp>
    </p:spTree>
    <p:extLst>
      <p:ext uri="{BB962C8B-B14F-4D97-AF65-F5344CB8AC3E}">
        <p14:creationId xmlns:p14="http://schemas.microsoft.com/office/powerpoint/2010/main" val="149758025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夢想內容</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1541510" y="893452"/>
            <a:ext cx="2006391" cy="369332"/>
          </a:xfrm>
          <a:prstGeom prst="rect">
            <a:avLst/>
          </a:prstGeom>
          <a:noFill/>
        </p:spPr>
        <p:txBody>
          <a:bodyPr wrap="none" rtlCol="0">
            <a:spAutoFit/>
          </a:bodyPr>
          <a:lstStyle/>
          <a:p>
            <a:r>
              <a:rPr lang="en-US" altLang="zh-TW" dirty="0" smtClean="0">
                <a:solidFill>
                  <a:schemeClr val="tx2"/>
                </a:solidFill>
                <a:latin typeface="Marker Felt"/>
                <a:cs typeface="Marker Felt"/>
              </a:rPr>
              <a:t>About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Our</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Dream</a:t>
            </a:r>
          </a:p>
        </p:txBody>
      </p:sp>
      <p:sp>
        <p:nvSpPr>
          <p:cNvPr id="8" name="TextBox 7"/>
          <p:cNvSpPr txBox="1"/>
          <p:nvPr/>
        </p:nvSpPr>
        <p:spPr>
          <a:xfrm>
            <a:off x="577461" y="1594980"/>
            <a:ext cx="1432762" cy="369332"/>
          </a:xfrm>
          <a:prstGeom prst="rect">
            <a:avLst/>
          </a:prstGeom>
          <a:noFill/>
        </p:spPr>
        <p:txBody>
          <a:bodyPr wrap="none" rtlCol="0">
            <a:spAutoFit/>
          </a:bodyPr>
          <a:lstStyle/>
          <a:p>
            <a:r>
              <a:rPr lang="en-US" dirty="0" smtClean="0">
                <a:solidFill>
                  <a:srgbClr val="000000"/>
                </a:solidFill>
                <a:latin typeface="Marker Felt"/>
                <a:cs typeface="Marker Felt"/>
              </a:rPr>
              <a:t>08/19 Day1</a:t>
            </a:r>
            <a:endParaRPr lang="en-US" dirty="0">
              <a:solidFill>
                <a:srgbClr val="000000"/>
              </a:solidFill>
              <a:latin typeface="Marker Felt"/>
              <a:cs typeface="Marker Felt"/>
            </a:endParaRPr>
          </a:p>
        </p:txBody>
      </p:sp>
      <p:sp>
        <p:nvSpPr>
          <p:cNvPr id="9" name="TextBox 8"/>
          <p:cNvSpPr txBox="1"/>
          <p:nvPr/>
        </p:nvSpPr>
        <p:spPr>
          <a:xfrm>
            <a:off x="2010223" y="1585986"/>
            <a:ext cx="816179" cy="400110"/>
          </a:xfrm>
          <a:prstGeom prst="rect">
            <a:avLst/>
          </a:prstGeom>
          <a:noFill/>
        </p:spPr>
        <p:txBody>
          <a:bodyPr wrap="square" rtlCol="0">
            <a:spAutoFit/>
          </a:bodyPr>
          <a:lstStyle/>
          <a:p>
            <a:r>
              <a:rPr lang="zh-TW" altLang="en-US" sz="2000" dirty="0" smtClean="0"/>
              <a:t>台中</a:t>
            </a:r>
            <a:r>
              <a:rPr lang="en-US" altLang="zh-TW" sz="2000" dirty="0">
                <a:latin typeface="Marker Felt"/>
                <a:cs typeface="Marker Felt"/>
              </a:rPr>
              <a:t>&gt;</a:t>
            </a:r>
            <a:endParaRPr lang="en-US" sz="2000" dirty="0"/>
          </a:p>
        </p:txBody>
      </p:sp>
      <p:sp>
        <p:nvSpPr>
          <p:cNvPr id="11" name="TextBox 10"/>
          <p:cNvSpPr txBox="1"/>
          <p:nvPr/>
        </p:nvSpPr>
        <p:spPr>
          <a:xfrm>
            <a:off x="2669750" y="1596022"/>
            <a:ext cx="1849222" cy="400110"/>
          </a:xfrm>
          <a:prstGeom prst="rect">
            <a:avLst/>
          </a:prstGeom>
          <a:noFill/>
        </p:spPr>
        <p:txBody>
          <a:bodyPr wrap="none" rtlCol="0">
            <a:spAutoFit/>
          </a:bodyPr>
          <a:lstStyle/>
          <a:p>
            <a:r>
              <a:rPr lang="zh-TW" altLang="en-US" sz="2000" dirty="0" smtClean="0"/>
              <a:t>南投</a:t>
            </a:r>
            <a:r>
              <a:rPr lang="en-US" altLang="zh-TW" sz="2000" dirty="0">
                <a:latin typeface="Marker Felt"/>
                <a:cs typeface="Marker Felt"/>
              </a:rPr>
              <a:t>-</a:t>
            </a:r>
            <a:r>
              <a:rPr lang="zh-TW" altLang="en-US" sz="2000" dirty="0" smtClean="0"/>
              <a:t>延平國小</a:t>
            </a:r>
            <a:endParaRPr lang="en-US" sz="2000" dirty="0"/>
          </a:p>
        </p:txBody>
      </p:sp>
      <p:sp>
        <p:nvSpPr>
          <p:cNvPr id="14" name="TextBox 13"/>
          <p:cNvSpPr txBox="1"/>
          <p:nvPr/>
        </p:nvSpPr>
        <p:spPr>
          <a:xfrm>
            <a:off x="577461" y="1996132"/>
            <a:ext cx="2339102" cy="1200329"/>
          </a:xfrm>
          <a:prstGeom prst="rect">
            <a:avLst/>
          </a:prstGeom>
          <a:noFill/>
        </p:spPr>
        <p:txBody>
          <a:bodyPr wrap="none" rtlCol="0">
            <a:spAutoFit/>
          </a:bodyPr>
          <a:lstStyle/>
          <a:p>
            <a:pPr marL="285750" indent="-285750">
              <a:buFont typeface="Arial"/>
              <a:buChar char="•"/>
            </a:pPr>
            <a:r>
              <a:rPr lang="zh-TW" altLang="en-US" b="1" dirty="0" smtClean="0"/>
              <a:t>小學：延平國小</a:t>
            </a:r>
            <a:endParaRPr lang="en-US" altLang="zh-TW" b="1" dirty="0" smtClean="0"/>
          </a:p>
          <a:p>
            <a:r>
              <a:rPr lang="en-US" dirty="0"/>
              <a:t> </a:t>
            </a:r>
            <a:r>
              <a:rPr lang="en-US" dirty="0" smtClean="0"/>
              <a:t>    </a:t>
            </a:r>
            <a:r>
              <a:rPr lang="en-US" altLang="zh-TW" dirty="0" smtClean="0"/>
              <a:t>(</a:t>
            </a:r>
            <a:r>
              <a:rPr lang="zh-TW" altLang="en-US" dirty="0" smtClean="0"/>
              <a:t>南投縣竹山鎮</a:t>
            </a:r>
            <a:r>
              <a:rPr lang="en-US" altLang="zh-TW" dirty="0" smtClean="0"/>
              <a:t>)</a:t>
            </a:r>
          </a:p>
          <a:p>
            <a:pPr marL="285750" indent="-285750">
              <a:buFont typeface="Arial"/>
              <a:buChar char="•"/>
            </a:pPr>
            <a:r>
              <a:rPr lang="zh-TW" altLang="en-US" dirty="0" smtClean="0"/>
              <a:t>送出</a:t>
            </a:r>
            <a:r>
              <a:rPr lang="en-US" altLang="zh-TW" dirty="0" smtClean="0"/>
              <a:t>25</a:t>
            </a:r>
            <a:r>
              <a:rPr lang="zh-TW" altLang="en-US" dirty="0" smtClean="0"/>
              <a:t>顆四號排球</a:t>
            </a:r>
            <a:endParaRPr lang="en-US" altLang="zh-TW" dirty="0" smtClean="0"/>
          </a:p>
          <a:p>
            <a:pPr marL="285750" indent="-285750">
              <a:buFont typeface="Arial"/>
              <a:buChar char="•"/>
            </a:pPr>
            <a:r>
              <a:rPr lang="zh-TW" altLang="en-US" dirty="0" smtClean="0"/>
              <a:t>與小朋友們互動</a:t>
            </a:r>
            <a:endParaRPr lang="en-US" dirty="0"/>
          </a:p>
        </p:txBody>
      </p:sp>
      <p:pic>
        <p:nvPicPr>
          <p:cNvPr id="17" name="Picture 16" descr="IMG_7737.JPG"/>
          <p:cNvPicPr>
            <a:picLocks noChangeAspect="1"/>
          </p:cNvPicPr>
          <p:nvPr/>
        </p:nvPicPr>
        <p:blipFill>
          <a:blip r:embed="rId3" cstate="print">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77461" y="3327400"/>
            <a:ext cx="3657599" cy="2743200"/>
          </a:xfrm>
          <a:prstGeom prst="rect">
            <a:avLst/>
          </a:prstGeom>
        </p:spPr>
      </p:pic>
      <p:sp>
        <p:nvSpPr>
          <p:cNvPr id="23" name="TextBox 22"/>
          <p:cNvSpPr txBox="1"/>
          <p:nvPr/>
        </p:nvSpPr>
        <p:spPr>
          <a:xfrm>
            <a:off x="5181926" y="1568654"/>
            <a:ext cx="1451460"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21</a:t>
            </a:r>
            <a:r>
              <a:rPr lang="en-US" dirty="0" smtClean="0">
                <a:solidFill>
                  <a:srgbClr val="000000"/>
                </a:solidFill>
                <a:latin typeface="Marker Felt"/>
                <a:cs typeface="Marker Felt"/>
              </a:rPr>
              <a:t> Day</a:t>
            </a:r>
            <a:r>
              <a:rPr lang="en-US" dirty="0">
                <a:solidFill>
                  <a:srgbClr val="000000"/>
                </a:solidFill>
                <a:latin typeface="Marker Felt"/>
                <a:cs typeface="Marker Felt"/>
              </a:rPr>
              <a:t>3</a:t>
            </a:r>
          </a:p>
        </p:txBody>
      </p:sp>
      <p:sp>
        <p:nvSpPr>
          <p:cNvPr id="24" name="TextBox 23"/>
          <p:cNvSpPr txBox="1"/>
          <p:nvPr/>
        </p:nvSpPr>
        <p:spPr>
          <a:xfrm>
            <a:off x="6535538" y="1568654"/>
            <a:ext cx="2028013" cy="400110"/>
          </a:xfrm>
          <a:prstGeom prst="rect">
            <a:avLst/>
          </a:prstGeom>
          <a:noFill/>
        </p:spPr>
        <p:txBody>
          <a:bodyPr wrap="square" rtlCol="0">
            <a:spAutoFit/>
          </a:bodyPr>
          <a:lstStyle/>
          <a:p>
            <a:r>
              <a:rPr lang="zh-TW" altLang="en-US" sz="2000" dirty="0" smtClean="0"/>
              <a:t>南投</a:t>
            </a:r>
            <a:r>
              <a:rPr lang="en-US" altLang="zh-TW" sz="2000" dirty="0">
                <a:latin typeface="Marker Felt"/>
                <a:cs typeface="Marker Felt"/>
              </a:rPr>
              <a:t>&gt;</a:t>
            </a:r>
            <a:r>
              <a:rPr lang="zh-TW" altLang="en-US" sz="2000" dirty="0" smtClean="0"/>
              <a:t>嘉義</a:t>
            </a:r>
            <a:r>
              <a:rPr lang="en-US" altLang="zh-TW" sz="2000" dirty="0">
                <a:latin typeface="Marker Felt"/>
                <a:cs typeface="Marker Felt"/>
              </a:rPr>
              <a:t>&gt;</a:t>
            </a:r>
            <a:r>
              <a:rPr lang="zh-TW" altLang="en-US" sz="2000" dirty="0" smtClean="0">
                <a:latin typeface="Marker Felt"/>
                <a:cs typeface="Marker Felt"/>
              </a:rPr>
              <a:t>台南</a:t>
            </a:r>
            <a:endParaRPr lang="en-US" sz="2000" dirty="0"/>
          </a:p>
        </p:txBody>
      </p:sp>
      <p:sp>
        <p:nvSpPr>
          <p:cNvPr id="25" name="TextBox 24"/>
          <p:cNvSpPr txBox="1"/>
          <p:nvPr/>
        </p:nvSpPr>
        <p:spPr>
          <a:xfrm>
            <a:off x="5365987" y="1996132"/>
            <a:ext cx="2339102" cy="1477328"/>
          </a:xfrm>
          <a:prstGeom prst="rect">
            <a:avLst/>
          </a:prstGeom>
          <a:noFill/>
        </p:spPr>
        <p:txBody>
          <a:bodyPr wrap="none" rtlCol="0">
            <a:spAutoFit/>
          </a:bodyPr>
          <a:lstStyle/>
          <a:p>
            <a:pPr marL="285750" indent="-285750">
              <a:buFont typeface="Arial"/>
              <a:buChar char="•"/>
            </a:pPr>
            <a:r>
              <a:rPr lang="zh-TW" altLang="en-US" b="1" dirty="0" smtClean="0"/>
              <a:t>小學：東光國小</a:t>
            </a:r>
            <a:endParaRPr lang="en-US" altLang="zh-TW" b="1" dirty="0" smtClean="0"/>
          </a:p>
          <a:p>
            <a:r>
              <a:rPr lang="en-US" dirty="0"/>
              <a:t> </a:t>
            </a:r>
            <a:r>
              <a:rPr lang="en-US" dirty="0" smtClean="0"/>
              <a:t>    </a:t>
            </a:r>
            <a:r>
              <a:rPr lang="en-US" altLang="zh-TW" dirty="0" smtClean="0"/>
              <a:t>(</a:t>
            </a:r>
            <a:r>
              <a:rPr lang="zh-TW" altLang="en-US" dirty="0" smtClean="0"/>
              <a:t>南投縣魚池鄉</a:t>
            </a:r>
            <a:r>
              <a:rPr lang="en-US" altLang="zh-TW" dirty="0" smtClean="0"/>
              <a:t>)</a:t>
            </a:r>
          </a:p>
          <a:p>
            <a:pPr marL="285750" indent="-285750">
              <a:buFont typeface="Arial"/>
              <a:buChar char="•"/>
            </a:pPr>
            <a:r>
              <a:rPr lang="zh-TW" altLang="en-US" dirty="0" smtClean="0"/>
              <a:t>送出</a:t>
            </a:r>
            <a:r>
              <a:rPr lang="en-US" altLang="zh-TW" dirty="0" smtClean="0"/>
              <a:t>25</a:t>
            </a:r>
            <a:r>
              <a:rPr lang="zh-TW" altLang="en-US" dirty="0" smtClean="0"/>
              <a:t>顆四號排球</a:t>
            </a:r>
            <a:endParaRPr lang="en-US" altLang="zh-TW" dirty="0" smtClean="0"/>
          </a:p>
          <a:p>
            <a:pPr marL="285750" indent="-285750">
              <a:buFont typeface="Arial"/>
              <a:buChar char="•"/>
            </a:pPr>
            <a:r>
              <a:rPr lang="zh-TW" altLang="en-US" dirty="0" smtClean="0"/>
              <a:t>與小朋友們互動、</a:t>
            </a:r>
            <a:endParaRPr lang="en-US" altLang="zh-TW" dirty="0" smtClean="0"/>
          </a:p>
          <a:p>
            <a:r>
              <a:rPr lang="en-US" dirty="0"/>
              <a:t> </a:t>
            </a:r>
            <a:r>
              <a:rPr lang="en-US" dirty="0" smtClean="0"/>
              <a:t>    </a:t>
            </a:r>
            <a:r>
              <a:rPr lang="zh-TW" altLang="en-US" dirty="0" smtClean="0"/>
              <a:t>教學</a:t>
            </a:r>
            <a:endParaRPr lang="en-US" dirty="0"/>
          </a:p>
        </p:txBody>
      </p:sp>
      <p:pic>
        <p:nvPicPr>
          <p:cNvPr id="26" name="Picture 25" descr="DSC01210.JPG"/>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518972" y="3473460"/>
            <a:ext cx="4282698" cy="2845832"/>
          </a:xfrm>
          <a:prstGeom prst="rect">
            <a:avLst/>
          </a:prstGeom>
        </p:spPr>
      </p:pic>
    </p:spTree>
    <p:extLst>
      <p:ext uri="{BB962C8B-B14F-4D97-AF65-F5344CB8AC3E}">
        <p14:creationId xmlns:p14="http://schemas.microsoft.com/office/powerpoint/2010/main" val="29400441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夢想內容</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1541510" y="893452"/>
            <a:ext cx="2006391" cy="369332"/>
          </a:xfrm>
          <a:prstGeom prst="rect">
            <a:avLst/>
          </a:prstGeom>
          <a:noFill/>
        </p:spPr>
        <p:txBody>
          <a:bodyPr wrap="none" rtlCol="0">
            <a:spAutoFit/>
          </a:bodyPr>
          <a:lstStyle/>
          <a:p>
            <a:r>
              <a:rPr lang="en-US" altLang="zh-TW" dirty="0" smtClean="0">
                <a:solidFill>
                  <a:schemeClr val="tx2"/>
                </a:solidFill>
                <a:latin typeface="Marker Felt"/>
                <a:cs typeface="Marker Felt"/>
              </a:rPr>
              <a:t>About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Our</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Dream</a:t>
            </a:r>
          </a:p>
        </p:txBody>
      </p:sp>
      <p:sp>
        <p:nvSpPr>
          <p:cNvPr id="8" name="TextBox 7"/>
          <p:cNvSpPr txBox="1"/>
          <p:nvPr/>
        </p:nvSpPr>
        <p:spPr>
          <a:xfrm>
            <a:off x="459189" y="1493930"/>
            <a:ext cx="1451460"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21</a:t>
            </a:r>
            <a:r>
              <a:rPr lang="en-US" dirty="0" smtClean="0">
                <a:solidFill>
                  <a:srgbClr val="000000"/>
                </a:solidFill>
                <a:latin typeface="Marker Felt"/>
                <a:cs typeface="Marker Felt"/>
              </a:rPr>
              <a:t> Day</a:t>
            </a:r>
            <a:r>
              <a:rPr lang="en-US" dirty="0">
                <a:solidFill>
                  <a:srgbClr val="000000"/>
                </a:solidFill>
                <a:latin typeface="Marker Felt"/>
                <a:cs typeface="Marker Felt"/>
              </a:rPr>
              <a:t>3</a:t>
            </a:r>
          </a:p>
        </p:txBody>
      </p:sp>
      <p:sp>
        <p:nvSpPr>
          <p:cNvPr id="11" name="TextBox 10"/>
          <p:cNvSpPr txBox="1"/>
          <p:nvPr/>
        </p:nvSpPr>
        <p:spPr>
          <a:xfrm>
            <a:off x="1812801" y="1493930"/>
            <a:ext cx="2028013" cy="400110"/>
          </a:xfrm>
          <a:prstGeom prst="rect">
            <a:avLst/>
          </a:prstGeom>
          <a:noFill/>
        </p:spPr>
        <p:txBody>
          <a:bodyPr wrap="square" rtlCol="0">
            <a:spAutoFit/>
          </a:bodyPr>
          <a:lstStyle/>
          <a:p>
            <a:r>
              <a:rPr lang="zh-TW" altLang="en-US" sz="2000" dirty="0" smtClean="0"/>
              <a:t>南投</a:t>
            </a:r>
            <a:r>
              <a:rPr lang="en-US" altLang="zh-TW" sz="2000" dirty="0">
                <a:latin typeface="Marker Felt"/>
                <a:cs typeface="Marker Felt"/>
              </a:rPr>
              <a:t>&gt;</a:t>
            </a:r>
            <a:r>
              <a:rPr lang="zh-TW" altLang="en-US" sz="2000" dirty="0" smtClean="0"/>
              <a:t>嘉義</a:t>
            </a:r>
            <a:r>
              <a:rPr lang="en-US" altLang="zh-TW" sz="2000" dirty="0">
                <a:latin typeface="Marker Felt"/>
                <a:cs typeface="Marker Felt"/>
              </a:rPr>
              <a:t>&gt;</a:t>
            </a:r>
            <a:r>
              <a:rPr lang="zh-TW" altLang="en-US" sz="2000" dirty="0" smtClean="0">
                <a:latin typeface="Marker Felt"/>
                <a:cs typeface="Marker Felt"/>
              </a:rPr>
              <a:t>台南</a:t>
            </a:r>
            <a:endParaRPr lang="en-US" sz="2000" dirty="0"/>
          </a:p>
        </p:txBody>
      </p:sp>
      <p:pic>
        <p:nvPicPr>
          <p:cNvPr id="3" name="Picture 2" descr="IMG_7982.JPG"/>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59189" y="2063317"/>
            <a:ext cx="3225800" cy="2419350"/>
          </a:xfrm>
          <a:prstGeom prst="rect">
            <a:avLst/>
          </a:prstGeom>
        </p:spPr>
      </p:pic>
      <p:sp>
        <p:nvSpPr>
          <p:cNvPr id="29" name="TextBox 28"/>
          <p:cNvSpPr txBox="1"/>
          <p:nvPr/>
        </p:nvSpPr>
        <p:spPr>
          <a:xfrm>
            <a:off x="1422831" y="4610892"/>
            <a:ext cx="2262158" cy="369332"/>
          </a:xfrm>
          <a:prstGeom prst="rect">
            <a:avLst/>
          </a:prstGeom>
          <a:noFill/>
        </p:spPr>
        <p:txBody>
          <a:bodyPr wrap="none" rtlCol="0">
            <a:spAutoFit/>
          </a:bodyPr>
          <a:lstStyle/>
          <a:p>
            <a:r>
              <a:rPr lang="zh-TW" altLang="en-US" dirty="0" smtClean="0"/>
              <a:t>岑羽奶媽家之大合照</a:t>
            </a:r>
            <a:endParaRPr lang="en-US" dirty="0"/>
          </a:p>
        </p:txBody>
      </p:sp>
      <p:sp>
        <p:nvSpPr>
          <p:cNvPr id="22" name="TextBox 21"/>
          <p:cNvSpPr txBox="1"/>
          <p:nvPr/>
        </p:nvSpPr>
        <p:spPr>
          <a:xfrm>
            <a:off x="5275788" y="1533770"/>
            <a:ext cx="1479892"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22</a:t>
            </a:r>
            <a:r>
              <a:rPr lang="en-US" dirty="0" smtClean="0">
                <a:solidFill>
                  <a:srgbClr val="000000"/>
                </a:solidFill>
                <a:latin typeface="Marker Felt"/>
                <a:cs typeface="Marker Felt"/>
              </a:rPr>
              <a:t> Day</a:t>
            </a:r>
            <a:r>
              <a:rPr lang="en-US" altLang="zh-TW" dirty="0" smtClean="0">
                <a:solidFill>
                  <a:srgbClr val="000000"/>
                </a:solidFill>
                <a:latin typeface="Marker Felt"/>
                <a:cs typeface="Marker Felt"/>
              </a:rPr>
              <a:t>4</a:t>
            </a:r>
            <a:endParaRPr lang="en-US" dirty="0">
              <a:solidFill>
                <a:srgbClr val="000000"/>
              </a:solidFill>
              <a:latin typeface="Marker Felt"/>
              <a:cs typeface="Marker Felt"/>
            </a:endParaRPr>
          </a:p>
        </p:txBody>
      </p:sp>
      <p:sp>
        <p:nvSpPr>
          <p:cNvPr id="23" name="TextBox 22"/>
          <p:cNvSpPr txBox="1"/>
          <p:nvPr/>
        </p:nvSpPr>
        <p:spPr>
          <a:xfrm>
            <a:off x="6642100" y="1502992"/>
            <a:ext cx="1884577" cy="400110"/>
          </a:xfrm>
          <a:prstGeom prst="rect">
            <a:avLst/>
          </a:prstGeom>
          <a:noFill/>
        </p:spPr>
        <p:txBody>
          <a:bodyPr wrap="square" rtlCol="0">
            <a:spAutoFit/>
          </a:bodyPr>
          <a:lstStyle/>
          <a:p>
            <a:r>
              <a:rPr lang="zh-TW" altLang="en-US" sz="2000" dirty="0" smtClean="0"/>
              <a:t>台南</a:t>
            </a:r>
            <a:r>
              <a:rPr lang="en-US" altLang="zh-TW" sz="2000" dirty="0">
                <a:latin typeface="Marker Felt"/>
                <a:cs typeface="Marker Felt"/>
              </a:rPr>
              <a:t>-</a:t>
            </a:r>
            <a:r>
              <a:rPr lang="zh-TW" altLang="en-US" sz="2000" dirty="0" smtClean="0"/>
              <a:t>台南大學</a:t>
            </a:r>
            <a:endParaRPr lang="en-US" sz="2000" dirty="0"/>
          </a:p>
        </p:txBody>
      </p:sp>
      <p:pic>
        <p:nvPicPr>
          <p:cNvPr id="24" name="Picture 23" descr="IMG_9640.JPG"/>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275788" y="2540371"/>
            <a:ext cx="3209459" cy="2139639"/>
          </a:xfrm>
          <a:prstGeom prst="rect">
            <a:avLst/>
          </a:prstGeom>
        </p:spPr>
      </p:pic>
      <p:sp>
        <p:nvSpPr>
          <p:cNvPr id="25" name="TextBox 24"/>
          <p:cNvSpPr txBox="1"/>
          <p:nvPr/>
        </p:nvSpPr>
        <p:spPr>
          <a:xfrm>
            <a:off x="5167637" y="1894040"/>
            <a:ext cx="3743408" cy="646331"/>
          </a:xfrm>
          <a:prstGeom prst="rect">
            <a:avLst/>
          </a:prstGeom>
          <a:noFill/>
        </p:spPr>
        <p:txBody>
          <a:bodyPr wrap="none" rtlCol="0">
            <a:spAutoFit/>
          </a:bodyPr>
          <a:lstStyle/>
          <a:p>
            <a:r>
              <a:rPr lang="zh-TW" altLang="en-US" dirty="0" smtClean="0"/>
              <a:t>特別感謝</a:t>
            </a:r>
            <a:r>
              <a:rPr lang="zh-TW" altLang="en-US" dirty="0"/>
              <a:t>南大木鐸捐贈</a:t>
            </a:r>
            <a:r>
              <a:rPr lang="en-US" altLang="zh-TW" dirty="0"/>
              <a:t>12</a:t>
            </a:r>
            <a:r>
              <a:rPr lang="zh-TW" altLang="en-US" dirty="0" smtClean="0"/>
              <a:t>顆四號球</a:t>
            </a:r>
            <a:endParaRPr lang="en-US" altLang="zh-TW" dirty="0" smtClean="0"/>
          </a:p>
          <a:p>
            <a:r>
              <a:rPr lang="zh-TW" altLang="en-US" dirty="0" smtClean="0"/>
              <a:t>＆今天的我沒有極限捐贈</a:t>
            </a:r>
            <a:r>
              <a:rPr lang="en-US" altLang="zh-TW" dirty="0" smtClean="0"/>
              <a:t>1</a:t>
            </a:r>
            <a:r>
              <a:rPr lang="zh-TW" altLang="en-US" dirty="0" smtClean="0"/>
              <a:t>顆四號球</a:t>
            </a:r>
            <a:endParaRPr lang="en-US" dirty="0"/>
          </a:p>
        </p:txBody>
      </p:sp>
    </p:spTree>
    <p:extLst>
      <p:ext uri="{BB962C8B-B14F-4D97-AF65-F5344CB8AC3E}">
        <p14:creationId xmlns:p14="http://schemas.microsoft.com/office/powerpoint/2010/main" val="9059014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3"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夢想內容</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1541510" y="893452"/>
            <a:ext cx="2006391" cy="369332"/>
          </a:xfrm>
          <a:prstGeom prst="rect">
            <a:avLst/>
          </a:prstGeom>
          <a:noFill/>
        </p:spPr>
        <p:txBody>
          <a:bodyPr wrap="none" rtlCol="0">
            <a:spAutoFit/>
          </a:bodyPr>
          <a:lstStyle/>
          <a:p>
            <a:r>
              <a:rPr lang="en-US" altLang="zh-TW" dirty="0" smtClean="0">
                <a:solidFill>
                  <a:schemeClr val="tx2"/>
                </a:solidFill>
                <a:latin typeface="Marker Felt"/>
                <a:cs typeface="Marker Felt"/>
              </a:rPr>
              <a:t>About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Our</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Dream</a:t>
            </a:r>
          </a:p>
        </p:txBody>
      </p:sp>
      <p:sp>
        <p:nvSpPr>
          <p:cNvPr id="8" name="TextBox 7"/>
          <p:cNvSpPr txBox="1"/>
          <p:nvPr/>
        </p:nvSpPr>
        <p:spPr>
          <a:xfrm>
            <a:off x="457200" y="1293567"/>
            <a:ext cx="1468772"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23</a:t>
            </a:r>
            <a:r>
              <a:rPr lang="en-US" dirty="0" smtClean="0">
                <a:solidFill>
                  <a:srgbClr val="000000"/>
                </a:solidFill>
                <a:latin typeface="Marker Felt"/>
                <a:cs typeface="Marker Felt"/>
              </a:rPr>
              <a:t> Day</a:t>
            </a:r>
            <a:r>
              <a:rPr lang="en-US" dirty="0">
                <a:solidFill>
                  <a:srgbClr val="000000"/>
                </a:solidFill>
                <a:latin typeface="Marker Felt"/>
                <a:cs typeface="Marker Felt"/>
              </a:rPr>
              <a:t>5</a:t>
            </a:r>
          </a:p>
        </p:txBody>
      </p:sp>
      <p:sp>
        <p:nvSpPr>
          <p:cNvPr id="11" name="TextBox 10"/>
          <p:cNvSpPr txBox="1"/>
          <p:nvPr/>
        </p:nvSpPr>
        <p:spPr>
          <a:xfrm>
            <a:off x="1823512" y="1262789"/>
            <a:ext cx="1914285" cy="400110"/>
          </a:xfrm>
          <a:prstGeom prst="rect">
            <a:avLst/>
          </a:prstGeom>
          <a:noFill/>
        </p:spPr>
        <p:txBody>
          <a:bodyPr wrap="square" rtlCol="0">
            <a:spAutoFit/>
          </a:bodyPr>
          <a:lstStyle/>
          <a:p>
            <a:r>
              <a:rPr lang="zh-TW" altLang="en-US" sz="2000" dirty="0" smtClean="0"/>
              <a:t>台南</a:t>
            </a:r>
            <a:r>
              <a:rPr lang="en-US" altLang="zh-TW" sz="2000" dirty="0">
                <a:latin typeface="Marker Felt"/>
                <a:cs typeface="Marker Felt"/>
              </a:rPr>
              <a:t>-</a:t>
            </a:r>
            <a:r>
              <a:rPr lang="zh-TW" altLang="en-US" sz="2000" dirty="0" smtClean="0"/>
              <a:t>大潭國小</a:t>
            </a:r>
            <a:endParaRPr lang="en-US" sz="2000" dirty="0"/>
          </a:p>
        </p:txBody>
      </p:sp>
      <p:pic>
        <p:nvPicPr>
          <p:cNvPr id="5" name="Picture 4" descr="DSC0137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3263900"/>
            <a:ext cx="3707778" cy="2463800"/>
          </a:xfrm>
          <a:prstGeom prst="rect">
            <a:avLst/>
          </a:prstGeom>
        </p:spPr>
      </p:pic>
      <p:sp>
        <p:nvSpPr>
          <p:cNvPr id="9" name="TextBox 8"/>
          <p:cNvSpPr txBox="1"/>
          <p:nvPr/>
        </p:nvSpPr>
        <p:spPr>
          <a:xfrm>
            <a:off x="565061" y="1662899"/>
            <a:ext cx="2339102" cy="1477328"/>
          </a:xfrm>
          <a:prstGeom prst="rect">
            <a:avLst/>
          </a:prstGeom>
          <a:noFill/>
        </p:spPr>
        <p:txBody>
          <a:bodyPr wrap="none" rtlCol="0">
            <a:spAutoFit/>
          </a:bodyPr>
          <a:lstStyle/>
          <a:p>
            <a:pPr marL="285750" indent="-285750">
              <a:buFont typeface="Arial"/>
              <a:buChar char="•"/>
            </a:pPr>
            <a:r>
              <a:rPr lang="zh-TW" altLang="en-US" dirty="0" smtClean="0"/>
              <a:t>台南</a:t>
            </a:r>
            <a:r>
              <a:rPr lang="zh-TW" altLang="zh-TW" dirty="0" smtClean="0"/>
              <a:t>-</a:t>
            </a:r>
            <a:r>
              <a:rPr lang="zh-TW" altLang="en-US" dirty="0" smtClean="0"/>
              <a:t>大潭國小</a:t>
            </a:r>
            <a:endParaRPr lang="en-US" altLang="zh-TW" dirty="0" smtClean="0"/>
          </a:p>
          <a:p>
            <a:r>
              <a:rPr lang="zh-TW" altLang="zh-TW" dirty="0" smtClean="0"/>
              <a:t>(</a:t>
            </a:r>
            <a:r>
              <a:rPr lang="zh-TW" altLang="en-US" dirty="0" smtClean="0"/>
              <a:t>當天因下雨，無法</a:t>
            </a:r>
            <a:endParaRPr lang="en-US" altLang="zh-TW" dirty="0" smtClean="0"/>
          </a:p>
          <a:p>
            <a:r>
              <a:rPr lang="zh-TW" altLang="en-US" dirty="0" smtClean="0"/>
              <a:t>與小朋友們在球場上</a:t>
            </a:r>
            <a:endParaRPr lang="en-US" altLang="zh-TW" dirty="0" smtClean="0"/>
          </a:p>
          <a:p>
            <a:r>
              <a:rPr lang="zh-TW" altLang="en-US" dirty="0" smtClean="0"/>
              <a:t>互動</a:t>
            </a:r>
            <a:r>
              <a:rPr lang="en-US" altLang="zh-TW" dirty="0" smtClean="0"/>
              <a:t>)</a:t>
            </a:r>
          </a:p>
          <a:p>
            <a:pPr marL="285750" indent="-285750">
              <a:buFont typeface="Arial"/>
              <a:buChar char="•"/>
            </a:pPr>
            <a:r>
              <a:rPr lang="zh-TW" altLang="en-US" dirty="0" smtClean="0"/>
              <a:t>送出</a:t>
            </a:r>
            <a:r>
              <a:rPr lang="en-US" altLang="zh-TW" dirty="0" smtClean="0"/>
              <a:t>25</a:t>
            </a:r>
            <a:r>
              <a:rPr lang="zh-TW" altLang="en-US" dirty="0" smtClean="0"/>
              <a:t>顆四號球</a:t>
            </a:r>
            <a:endParaRPr lang="en-US" dirty="0"/>
          </a:p>
        </p:txBody>
      </p:sp>
      <p:sp>
        <p:nvSpPr>
          <p:cNvPr id="19" name="TextBox 18"/>
          <p:cNvSpPr txBox="1"/>
          <p:nvPr/>
        </p:nvSpPr>
        <p:spPr>
          <a:xfrm>
            <a:off x="4623976" y="1293567"/>
            <a:ext cx="1476620"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a:t>
            </a:r>
            <a:r>
              <a:rPr lang="en-US" altLang="zh-TW" dirty="0">
                <a:solidFill>
                  <a:srgbClr val="000000"/>
                </a:solidFill>
                <a:latin typeface="Marker Felt"/>
                <a:cs typeface="Marker Felt"/>
              </a:rPr>
              <a:t>4</a:t>
            </a:r>
            <a:r>
              <a:rPr lang="en-US" dirty="0" smtClean="0">
                <a:solidFill>
                  <a:srgbClr val="000000"/>
                </a:solidFill>
                <a:latin typeface="Marker Felt"/>
                <a:cs typeface="Marker Felt"/>
              </a:rPr>
              <a:t> Day6</a:t>
            </a:r>
            <a:endParaRPr lang="en-US" dirty="0">
              <a:solidFill>
                <a:srgbClr val="000000"/>
              </a:solidFill>
              <a:latin typeface="Marker Felt"/>
              <a:cs typeface="Marker Felt"/>
            </a:endParaRPr>
          </a:p>
        </p:txBody>
      </p:sp>
      <p:sp>
        <p:nvSpPr>
          <p:cNvPr id="20" name="TextBox 19"/>
          <p:cNvSpPr txBox="1"/>
          <p:nvPr/>
        </p:nvSpPr>
        <p:spPr>
          <a:xfrm>
            <a:off x="5910570" y="1262789"/>
            <a:ext cx="2500656" cy="400110"/>
          </a:xfrm>
          <a:prstGeom prst="rect">
            <a:avLst/>
          </a:prstGeom>
          <a:noFill/>
        </p:spPr>
        <p:txBody>
          <a:bodyPr wrap="square" rtlCol="0">
            <a:spAutoFit/>
          </a:bodyPr>
          <a:lstStyle/>
          <a:p>
            <a:r>
              <a:rPr lang="zh-TW" altLang="en-US" sz="2000" dirty="0" smtClean="0">
                <a:latin typeface="Marker Felt"/>
                <a:cs typeface="Marker Felt"/>
              </a:rPr>
              <a:t>台南</a:t>
            </a:r>
            <a:r>
              <a:rPr lang="en-US" altLang="zh-TW" sz="2000" dirty="0">
                <a:latin typeface="Marker Felt"/>
                <a:cs typeface="Marker Felt"/>
              </a:rPr>
              <a:t>&gt;</a:t>
            </a:r>
            <a:r>
              <a:rPr lang="zh-TW" altLang="en-US" sz="2000" dirty="0" smtClean="0"/>
              <a:t>高雄</a:t>
            </a:r>
            <a:r>
              <a:rPr lang="en-US" altLang="zh-TW" sz="2000" dirty="0">
                <a:latin typeface="Marker Felt"/>
                <a:cs typeface="Marker Felt"/>
              </a:rPr>
              <a:t>-</a:t>
            </a:r>
            <a:r>
              <a:rPr lang="zh-TW" altLang="en-US" sz="2000" dirty="0" smtClean="0"/>
              <a:t>中山大學</a:t>
            </a:r>
            <a:endParaRPr lang="en-US" sz="2000" dirty="0"/>
          </a:p>
        </p:txBody>
      </p:sp>
      <p:pic>
        <p:nvPicPr>
          <p:cNvPr id="21" name="Picture 20" descr="IMG_0095.JPG"/>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848876" y="2362200"/>
            <a:ext cx="3562350" cy="2282797"/>
          </a:xfrm>
          <a:prstGeom prst="rect">
            <a:avLst/>
          </a:prstGeom>
        </p:spPr>
      </p:pic>
      <p:sp>
        <p:nvSpPr>
          <p:cNvPr id="22" name="TextBox 21"/>
          <p:cNvSpPr txBox="1"/>
          <p:nvPr/>
        </p:nvSpPr>
        <p:spPr>
          <a:xfrm>
            <a:off x="4692672" y="1847565"/>
            <a:ext cx="3774424" cy="369332"/>
          </a:xfrm>
          <a:prstGeom prst="rect">
            <a:avLst/>
          </a:prstGeom>
          <a:noFill/>
        </p:spPr>
        <p:txBody>
          <a:bodyPr wrap="square" rtlCol="0">
            <a:spAutoFit/>
          </a:bodyPr>
          <a:lstStyle/>
          <a:p>
            <a:pPr marL="285750" indent="-285750">
              <a:buFont typeface="Arial"/>
              <a:buChar char="•"/>
            </a:pPr>
            <a:r>
              <a:rPr lang="zh-TW" altLang="en-US" dirty="0" smtClean="0"/>
              <a:t>特別感謝芋圓冰捐贈</a:t>
            </a:r>
            <a:r>
              <a:rPr lang="en-US" altLang="zh-TW" dirty="0" smtClean="0"/>
              <a:t>4</a:t>
            </a:r>
            <a:r>
              <a:rPr lang="zh-TW" altLang="en-US" dirty="0" smtClean="0"/>
              <a:t>顆四號球</a:t>
            </a:r>
            <a:endParaRPr lang="en-US" dirty="0"/>
          </a:p>
        </p:txBody>
      </p:sp>
    </p:spTree>
    <p:extLst>
      <p:ext uri="{BB962C8B-B14F-4D97-AF65-F5344CB8AC3E}">
        <p14:creationId xmlns:p14="http://schemas.microsoft.com/office/powerpoint/2010/main" val="138003142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3"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夢想內容</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1541510" y="893452"/>
            <a:ext cx="2006391" cy="369332"/>
          </a:xfrm>
          <a:prstGeom prst="rect">
            <a:avLst/>
          </a:prstGeom>
          <a:noFill/>
        </p:spPr>
        <p:txBody>
          <a:bodyPr wrap="none" rtlCol="0">
            <a:spAutoFit/>
          </a:bodyPr>
          <a:lstStyle/>
          <a:p>
            <a:r>
              <a:rPr lang="en-US" altLang="zh-TW" dirty="0" smtClean="0">
                <a:solidFill>
                  <a:schemeClr val="tx2"/>
                </a:solidFill>
                <a:latin typeface="Marker Felt"/>
                <a:cs typeface="Marker Felt"/>
              </a:rPr>
              <a:t>About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Our</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Dream</a:t>
            </a:r>
          </a:p>
        </p:txBody>
      </p:sp>
      <p:sp>
        <p:nvSpPr>
          <p:cNvPr id="8" name="TextBox 7"/>
          <p:cNvSpPr txBox="1"/>
          <p:nvPr/>
        </p:nvSpPr>
        <p:spPr>
          <a:xfrm>
            <a:off x="451722" y="1529378"/>
            <a:ext cx="1423067"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25</a:t>
            </a:r>
            <a:r>
              <a:rPr lang="en-US" dirty="0" smtClean="0">
                <a:solidFill>
                  <a:srgbClr val="000000"/>
                </a:solidFill>
                <a:latin typeface="Marker Felt"/>
                <a:cs typeface="Marker Felt"/>
              </a:rPr>
              <a:t> Day</a:t>
            </a:r>
            <a:r>
              <a:rPr lang="en-US" altLang="zh-TW" dirty="0" smtClean="0">
                <a:solidFill>
                  <a:srgbClr val="000000"/>
                </a:solidFill>
                <a:latin typeface="Marker Felt"/>
                <a:cs typeface="Marker Felt"/>
              </a:rPr>
              <a:t>7</a:t>
            </a:r>
            <a:endParaRPr lang="en-US" dirty="0">
              <a:solidFill>
                <a:srgbClr val="000000"/>
              </a:solidFill>
              <a:latin typeface="Marker Felt"/>
              <a:cs typeface="Marker Felt"/>
            </a:endParaRPr>
          </a:p>
        </p:txBody>
      </p:sp>
      <p:sp>
        <p:nvSpPr>
          <p:cNvPr id="11" name="TextBox 10"/>
          <p:cNvSpPr txBox="1"/>
          <p:nvPr/>
        </p:nvSpPr>
        <p:spPr>
          <a:xfrm>
            <a:off x="1818034" y="1498600"/>
            <a:ext cx="1334031" cy="400110"/>
          </a:xfrm>
          <a:prstGeom prst="rect">
            <a:avLst/>
          </a:prstGeom>
          <a:noFill/>
        </p:spPr>
        <p:txBody>
          <a:bodyPr wrap="square" rtlCol="0">
            <a:spAutoFit/>
          </a:bodyPr>
          <a:lstStyle/>
          <a:p>
            <a:r>
              <a:rPr lang="zh-TW" altLang="en-US" sz="2000" dirty="0" smtClean="0"/>
              <a:t>高雄</a:t>
            </a:r>
            <a:r>
              <a:rPr lang="en-US" altLang="zh-TW" sz="2000" dirty="0" smtClean="0">
                <a:latin typeface="Marker Felt"/>
                <a:cs typeface="Marker Felt"/>
              </a:rPr>
              <a:t>&gt;</a:t>
            </a:r>
            <a:r>
              <a:rPr lang="zh-TW" altLang="en-US" sz="2000" dirty="0" smtClean="0"/>
              <a:t>台東</a:t>
            </a:r>
            <a:endParaRPr lang="en-US" sz="2000" dirty="0"/>
          </a:p>
        </p:txBody>
      </p:sp>
      <p:sp>
        <p:nvSpPr>
          <p:cNvPr id="19" name="TextBox 18"/>
          <p:cNvSpPr txBox="1"/>
          <p:nvPr/>
        </p:nvSpPr>
        <p:spPr>
          <a:xfrm>
            <a:off x="301998" y="6299941"/>
            <a:ext cx="3315131" cy="369332"/>
          </a:xfrm>
          <a:prstGeom prst="rect">
            <a:avLst/>
          </a:prstGeom>
          <a:noFill/>
        </p:spPr>
        <p:txBody>
          <a:bodyPr wrap="none" rtlCol="0">
            <a:spAutoFit/>
          </a:bodyPr>
          <a:lstStyle/>
          <a:p>
            <a:r>
              <a:rPr lang="en-US" i="1" dirty="0" smtClean="0">
                <a:solidFill>
                  <a:srgbClr val="D1282E"/>
                </a:solidFill>
                <a:latin typeface="Marker Felt"/>
                <a:cs typeface="Marker Felt"/>
              </a:rPr>
              <a:t>Today, we have fun in Taitung!!</a:t>
            </a:r>
            <a:endParaRPr lang="en-US" i="1" dirty="0">
              <a:solidFill>
                <a:srgbClr val="D1282E"/>
              </a:solidFill>
              <a:latin typeface="Marker Felt"/>
              <a:cs typeface="Marker Felt"/>
            </a:endParaRPr>
          </a:p>
        </p:txBody>
      </p:sp>
      <p:pic>
        <p:nvPicPr>
          <p:cNvPr id="3" name="Picture 2" descr="IMG_0293.JPG"/>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57201" y="4235821"/>
            <a:ext cx="3096179" cy="2064120"/>
          </a:xfrm>
          <a:prstGeom prst="rect">
            <a:avLst/>
          </a:prstGeom>
        </p:spPr>
      </p:pic>
      <p:pic>
        <p:nvPicPr>
          <p:cNvPr id="9" name="Picture 8" descr="IMG_0282.JPG"/>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51721" y="2000621"/>
            <a:ext cx="3076019" cy="2050679"/>
          </a:xfrm>
          <a:prstGeom prst="rect">
            <a:avLst/>
          </a:prstGeom>
        </p:spPr>
      </p:pic>
      <p:sp>
        <p:nvSpPr>
          <p:cNvPr id="20" name="TextBox 19"/>
          <p:cNvSpPr txBox="1"/>
          <p:nvPr/>
        </p:nvSpPr>
        <p:spPr>
          <a:xfrm>
            <a:off x="5515457" y="1174685"/>
            <a:ext cx="1492716"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a:t>
            </a:r>
            <a:r>
              <a:rPr lang="en-US" altLang="zh-TW" dirty="0">
                <a:solidFill>
                  <a:srgbClr val="000000"/>
                </a:solidFill>
                <a:latin typeface="Marker Felt"/>
                <a:cs typeface="Marker Felt"/>
              </a:rPr>
              <a:t>6</a:t>
            </a:r>
            <a:r>
              <a:rPr lang="en-US" dirty="0" smtClean="0">
                <a:solidFill>
                  <a:srgbClr val="000000"/>
                </a:solidFill>
                <a:latin typeface="Marker Felt"/>
                <a:cs typeface="Marker Felt"/>
              </a:rPr>
              <a:t> Day</a:t>
            </a:r>
            <a:r>
              <a:rPr lang="en-US" dirty="0">
                <a:solidFill>
                  <a:srgbClr val="000000"/>
                </a:solidFill>
                <a:latin typeface="Marker Felt"/>
                <a:cs typeface="Marker Felt"/>
              </a:rPr>
              <a:t>8</a:t>
            </a:r>
          </a:p>
        </p:txBody>
      </p:sp>
      <p:sp>
        <p:nvSpPr>
          <p:cNvPr id="21" name="TextBox 20"/>
          <p:cNvSpPr txBox="1"/>
          <p:nvPr/>
        </p:nvSpPr>
        <p:spPr>
          <a:xfrm>
            <a:off x="6881769" y="1529378"/>
            <a:ext cx="1948819" cy="400110"/>
          </a:xfrm>
          <a:prstGeom prst="rect">
            <a:avLst/>
          </a:prstGeom>
          <a:noFill/>
        </p:spPr>
        <p:txBody>
          <a:bodyPr wrap="square" rtlCol="0">
            <a:spAutoFit/>
          </a:bodyPr>
          <a:lstStyle/>
          <a:p>
            <a:r>
              <a:rPr lang="zh-TW" altLang="en-US" sz="2000" dirty="0" smtClean="0"/>
              <a:t>台東</a:t>
            </a:r>
            <a:r>
              <a:rPr lang="en-US" altLang="zh-TW" sz="2000" dirty="0">
                <a:latin typeface="Marker Felt"/>
                <a:cs typeface="Marker Felt"/>
              </a:rPr>
              <a:t>-</a:t>
            </a:r>
            <a:r>
              <a:rPr lang="zh-TW" altLang="en-US" sz="2000" dirty="0" smtClean="0"/>
              <a:t>新興國小</a:t>
            </a:r>
            <a:endParaRPr lang="en-US" altLang="zh-TW" sz="2000" dirty="0" smtClean="0"/>
          </a:p>
        </p:txBody>
      </p:sp>
      <p:sp>
        <p:nvSpPr>
          <p:cNvPr id="22" name="TextBox 21"/>
          <p:cNvSpPr txBox="1"/>
          <p:nvPr/>
        </p:nvSpPr>
        <p:spPr>
          <a:xfrm>
            <a:off x="7491900" y="1810741"/>
            <a:ext cx="1210588" cy="400110"/>
          </a:xfrm>
          <a:prstGeom prst="rect">
            <a:avLst/>
          </a:prstGeom>
          <a:noFill/>
        </p:spPr>
        <p:txBody>
          <a:bodyPr wrap="none" rtlCol="0">
            <a:spAutoFit/>
          </a:bodyPr>
          <a:lstStyle/>
          <a:p>
            <a:r>
              <a:rPr lang="zh-TW" altLang="en-US" sz="2000" dirty="0" smtClean="0"/>
              <a:t>台東大學</a:t>
            </a:r>
            <a:endParaRPr lang="en-US" sz="2000" dirty="0"/>
          </a:p>
        </p:txBody>
      </p:sp>
      <p:sp>
        <p:nvSpPr>
          <p:cNvPr id="23" name="TextBox 22"/>
          <p:cNvSpPr txBox="1"/>
          <p:nvPr/>
        </p:nvSpPr>
        <p:spPr>
          <a:xfrm>
            <a:off x="6868473" y="1174685"/>
            <a:ext cx="1327541" cy="400110"/>
          </a:xfrm>
          <a:prstGeom prst="rect">
            <a:avLst/>
          </a:prstGeom>
          <a:noFill/>
        </p:spPr>
        <p:txBody>
          <a:bodyPr wrap="none" rtlCol="0">
            <a:spAutoFit/>
          </a:bodyPr>
          <a:lstStyle/>
          <a:p>
            <a:r>
              <a:rPr lang="zh-TW" altLang="en-US" sz="2000" dirty="0" smtClean="0"/>
              <a:t>台東</a:t>
            </a:r>
            <a:r>
              <a:rPr lang="en-US" altLang="zh-TW" sz="2000" dirty="0" smtClean="0">
                <a:latin typeface="Marker Felt"/>
                <a:cs typeface="Marker Felt"/>
              </a:rPr>
              <a:t>&gt;</a:t>
            </a:r>
            <a:r>
              <a:rPr lang="zh-TW" altLang="en-US" sz="2000" dirty="0" smtClean="0">
                <a:latin typeface="Marker Felt"/>
                <a:cs typeface="Marker Felt"/>
              </a:rPr>
              <a:t>花蓮</a:t>
            </a:r>
            <a:endParaRPr lang="en-US" sz="2000" dirty="0"/>
          </a:p>
        </p:txBody>
      </p:sp>
      <p:pic>
        <p:nvPicPr>
          <p:cNvPr id="24" name="Picture 23" descr="IMG_0418.JPG"/>
          <p:cNvPicPr>
            <a:picLocks noChangeAspect="1"/>
          </p:cNvPicPr>
          <p:nvPr/>
        </p:nvPicPr>
        <p:blipFill>
          <a:blip r:embed="rId8" cstate="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816288" y="3290351"/>
            <a:ext cx="3886200" cy="2590800"/>
          </a:xfrm>
          <a:prstGeom prst="rect">
            <a:avLst/>
          </a:prstGeom>
        </p:spPr>
      </p:pic>
      <p:sp>
        <p:nvSpPr>
          <p:cNvPr id="5" name="TextBox 4"/>
          <p:cNvSpPr txBox="1"/>
          <p:nvPr/>
        </p:nvSpPr>
        <p:spPr>
          <a:xfrm>
            <a:off x="4789788" y="2210851"/>
            <a:ext cx="3454792" cy="923330"/>
          </a:xfrm>
          <a:prstGeom prst="rect">
            <a:avLst/>
          </a:prstGeom>
          <a:noFill/>
        </p:spPr>
        <p:txBody>
          <a:bodyPr wrap="none" rtlCol="0">
            <a:spAutoFit/>
          </a:bodyPr>
          <a:lstStyle/>
          <a:p>
            <a:pPr marL="285750" indent="-285750">
              <a:buFont typeface="Arial"/>
              <a:buChar char="•"/>
            </a:pPr>
            <a:r>
              <a:rPr lang="zh-TW" altLang="en-US" dirty="0" smtClean="0"/>
              <a:t>台東新興國小</a:t>
            </a:r>
            <a:endParaRPr lang="en-US" altLang="zh-TW" dirty="0"/>
          </a:p>
          <a:p>
            <a:pPr marL="285750" indent="-285750">
              <a:buFont typeface="Arial"/>
              <a:buChar char="•"/>
            </a:pPr>
            <a:r>
              <a:rPr lang="zh-TW" altLang="en-US" dirty="0" smtClean="0"/>
              <a:t>送出</a:t>
            </a:r>
            <a:r>
              <a:rPr lang="en-US" altLang="zh-TW" dirty="0" smtClean="0"/>
              <a:t>25</a:t>
            </a:r>
            <a:r>
              <a:rPr lang="zh-TW" altLang="en-US" dirty="0" smtClean="0"/>
              <a:t>顆四號球</a:t>
            </a:r>
            <a:endParaRPr lang="en-US" altLang="zh-TW" dirty="0" smtClean="0"/>
          </a:p>
          <a:p>
            <a:pPr marL="285750" indent="-285750">
              <a:buFont typeface="Arial"/>
              <a:buChar char="•"/>
            </a:pPr>
            <a:r>
              <a:rPr lang="zh-TW" altLang="en-US" dirty="0" smtClean="0"/>
              <a:t>與老師、小朋友們打球、互動</a:t>
            </a:r>
            <a:endParaRPr lang="en-US" dirty="0"/>
          </a:p>
        </p:txBody>
      </p:sp>
    </p:spTree>
    <p:extLst>
      <p:ext uri="{BB962C8B-B14F-4D97-AF65-F5344CB8AC3E}">
        <p14:creationId xmlns:p14="http://schemas.microsoft.com/office/powerpoint/2010/main" val="133368501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3"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夢想內容</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1541510" y="893452"/>
            <a:ext cx="2006391" cy="369332"/>
          </a:xfrm>
          <a:prstGeom prst="rect">
            <a:avLst/>
          </a:prstGeom>
          <a:noFill/>
        </p:spPr>
        <p:txBody>
          <a:bodyPr wrap="none" rtlCol="0">
            <a:spAutoFit/>
          </a:bodyPr>
          <a:lstStyle/>
          <a:p>
            <a:r>
              <a:rPr lang="en-US" altLang="zh-TW" dirty="0" smtClean="0">
                <a:solidFill>
                  <a:schemeClr val="tx2"/>
                </a:solidFill>
                <a:latin typeface="Marker Felt"/>
                <a:cs typeface="Marker Felt"/>
              </a:rPr>
              <a:t>About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Our</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Dream</a:t>
            </a:r>
          </a:p>
        </p:txBody>
      </p:sp>
      <p:sp>
        <p:nvSpPr>
          <p:cNvPr id="8" name="TextBox 7"/>
          <p:cNvSpPr txBox="1"/>
          <p:nvPr/>
        </p:nvSpPr>
        <p:spPr>
          <a:xfrm>
            <a:off x="457201" y="1347236"/>
            <a:ext cx="1476620"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27</a:t>
            </a:r>
            <a:r>
              <a:rPr lang="en-US" dirty="0" smtClean="0">
                <a:solidFill>
                  <a:srgbClr val="000000"/>
                </a:solidFill>
                <a:latin typeface="Marker Felt"/>
                <a:cs typeface="Marker Felt"/>
              </a:rPr>
              <a:t> Day</a:t>
            </a:r>
            <a:r>
              <a:rPr lang="en-US" altLang="zh-TW" dirty="0" smtClean="0">
                <a:solidFill>
                  <a:srgbClr val="000000"/>
                </a:solidFill>
                <a:latin typeface="Marker Felt"/>
                <a:cs typeface="Marker Felt"/>
              </a:rPr>
              <a:t>9</a:t>
            </a:r>
            <a:endParaRPr lang="en-US" dirty="0">
              <a:solidFill>
                <a:srgbClr val="000000"/>
              </a:solidFill>
              <a:latin typeface="Marker Felt"/>
              <a:cs typeface="Marker Felt"/>
            </a:endParaRPr>
          </a:p>
        </p:txBody>
      </p:sp>
      <p:sp>
        <p:nvSpPr>
          <p:cNvPr id="11" name="TextBox 10"/>
          <p:cNvSpPr txBox="1"/>
          <p:nvPr/>
        </p:nvSpPr>
        <p:spPr>
          <a:xfrm>
            <a:off x="1823513" y="1316458"/>
            <a:ext cx="1854731" cy="400110"/>
          </a:xfrm>
          <a:prstGeom prst="rect">
            <a:avLst/>
          </a:prstGeom>
          <a:noFill/>
        </p:spPr>
        <p:txBody>
          <a:bodyPr wrap="square" rtlCol="0">
            <a:spAutoFit/>
          </a:bodyPr>
          <a:lstStyle/>
          <a:p>
            <a:r>
              <a:rPr lang="zh-TW" altLang="en-US" sz="2000" dirty="0" smtClean="0"/>
              <a:t>花蓮</a:t>
            </a:r>
            <a:r>
              <a:rPr lang="en-US" altLang="zh-TW" sz="2000" dirty="0">
                <a:latin typeface="Marker Felt"/>
                <a:cs typeface="Marker Felt"/>
              </a:rPr>
              <a:t>-</a:t>
            </a:r>
            <a:r>
              <a:rPr lang="zh-TW" altLang="en-US" sz="2000" dirty="0" smtClean="0"/>
              <a:t>花蓮高中</a:t>
            </a:r>
            <a:endParaRPr lang="en-US" altLang="zh-TW" sz="2000" dirty="0" smtClean="0"/>
          </a:p>
        </p:txBody>
      </p:sp>
      <p:pic>
        <p:nvPicPr>
          <p:cNvPr id="3" name="Picture 2" descr="DSC01653.JPG"/>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57201" y="1752600"/>
            <a:ext cx="3860676" cy="2565400"/>
          </a:xfrm>
          <a:prstGeom prst="rect">
            <a:avLst/>
          </a:prstGeom>
        </p:spPr>
      </p:pic>
      <p:sp>
        <p:nvSpPr>
          <p:cNvPr id="20" name="TextBox 19"/>
          <p:cNvSpPr txBox="1"/>
          <p:nvPr/>
        </p:nvSpPr>
        <p:spPr>
          <a:xfrm>
            <a:off x="4437057" y="1326864"/>
            <a:ext cx="1596190" cy="369332"/>
          </a:xfrm>
          <a:prstGeom prst="rect">
            <a:avLst/>
          </a:prstGeom>
          <a:noFill/>
        </p:spPr>
        <p:txBody>
          <a:bodyPr wrap="none" rtlCol="0">
            <a:spAutoFit/>
          </a:bodyPr>
          <a:lstStyle/>
          <a:p>
            <a:r>
              <a:rPr lang="en-US" dirty="0" smtClean="0">
                <a:solidFill>
                  <a:srgbClr val="000000"/>
                </a:solidFill>
                <a:latin typeface="Marker Felt"/>
                <a:cs typeface="Marker Felt"/>
              </a:rPr>
              <a:t>08/</a:t>
            </a:r>
            <a:r>
              <a:rPr lang="en-US" altLang="zh-TW" dirty="0" smtClean="0">
                <a:solidFill>
                  <a:srgbClr val="000000"/>
                </a:solidFill>
                <a:latin typeface="Marker Felt"/>
                <a:cs typeface="Marker Felt"/>
              </a:rPr>
              <a:t>28</a:t>
            </a:r>
            <a:r>
              <a:rPr lang="en-US" dirty="0" smtClean="0">
                <a:solidFill>
                  <a:srgbClr val="000000"/>
                </a:solidFill>
                <a:latin typeface="Marker Felt"/>
                <a:cs typeface="Marker Felt"/>
              </a:rPr>
              <a:t> Day10</a:t>
            </a:r>
            <a:endParaRPr lang="en-US" dirty="0">
              <a:solidFill>
                <a:srgbClr val="000000"/>
              </a:solidFill>
              <a:latin typeface="Marker Felt"/>
              <a:cs typeface="Marker Felt"/>
            </a:endParaRPr>
          </a:p>
        </p:txBody>
      </p:sp>
      <p:sp>
        <p:nvSpPr>
          <p:cNvPr id="22" name="TextBox 21"/>
          <p:cNvSpPr txBox="1"/>
          <p:nvPr/>
        </p:nvSpPr>
        <p:spPr>
          <a:xfrm>
            <a:off x="5918201" y="1347236"/>
            <a:ext cx="3225799" cy="400110"/>
          </a:xfrm>
          <a:prstGeom prst="rect">
            <a:avLst/>
          </a:prstGeom>
          <a:noFill/>
        </p:spPr>
        <p:txBody>
          <a:bodyPr wrap="square" rtlCol="0">
            <a:spAutoFit/>
          </a:bodyPr>
          <a:lstStyle/>
          <a:p>
            <a:r>
              <a:rPr lang="zh-TW" altLang="en-US" sz="2000" dirty="0" smtClean="0"/>
              <a:t>花蓮</a:t>
            </a:r>
            <a:r>
              <a:rPr lang="en-US" altLang="zh-TW" sz="2000" dirty="0" smtClean="0">
                <a:latin typeface="Marker Felt"/>
                <a:cs typeface="Marker Felt"/>
              </a:rPr>
              <a:t>&gt;</a:t>
            </a:r>
            <a:r>
              <a:rPr lang="zh-TW" altLang="en-US" sz="2000" dirty="0" smtClean="0">
                <a:latin typeface="Marker Felt"/>
                <a:cs typeface="Marker Felt"/>
              </a:rPr>
              <a:t>新北</a:t>
            </a:r>
            <a:r>
              <a:rPr lang="en-US" altLang="zh-TW" sz="2000" dirty="0" smtClean="0">
                <a:latin typeface="Marker Felt"/>
                <a:cs typeface="Marker Felt"/>
              </a:rPr>
              <a:t>-</a:t>
            </a:r>
            <a:r>
              <a:rPr lang="zh-TW" altLang="en-US" sz="2000" dirty="0" smtClean="0">
                <a:latin typeface="Marker Felt"/>
                <a:cs typeface="Marker Felt"/>
              </a:rPr>
              <a:t>積穗國小</a:t>
            </a:r>
            <a:r>
              <a:rPr lang="en-US" altLang="zh-TW" sz="2000" dirty="0" smtClean="0">
                <a:latin typeface="Marker Felt"/>
                <a:cs typeface="Marker Felt"/>
              </a:rPr>
              <a:t>&gt;</a:t>
            </a:r>
            <a:r>
              <a:rPr lang="zh-TW" altLang="en-US" sz="2000" dirty="0" smtClean="0">
                <a:latin typeface="Marker Felt"/>
                <a:cs typeface="Marker Felt"/>
              </a:rPr>
              <a:t>台中</a:t>
            </a:r>
            <a:endParaRPr lang="en-US" altLang="zh-TW" sz="2000" dirty="0" smtClean="0"/>
          </a:p>
        </p:txBody>
      </p:sp>
      <p:pic>
        <p:nvPicPr>
          <p:cNvPr id="23" name="Picture 22" descr="DSCN4468.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63025" y="1752600"/>
            <a:ext cx="3868743" cy="2638593"/>
          </a:xfrm>
          <a:prstGeom prst="rect">
            <a:avLst/>
          </a:prstGeom>
        </p:spPr>
      </p:pic>
    </p:spTree>
    <p:extLst>
      <p:ext uri="{BB962C8B-B14F-4D97-AF65-F5344CB8AC3E}">
        <p14:creationId xmlns:p14="http://schemas.microsoft.com/office/powerpoint/2010/main" val="394406504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331072" cy="694039"/>
          </a:xfrm>
        </p:spPr>
        <p:txBody>
          <a:bodyPr>
            <a:noAutofit/>
          </a:bodyPr>
          <a:lstStyle/>
          <a:p>
            <a:r>
              <a:rPr lang="zh-TW" altLang="en-US" sz="4000" b="1" dirty="0" smtClean="0">
                <a:solidFill>
                  <a:schemeClr val="tx1"/>
                </a:solidFill>
                <a:latin typeface="微軟正黑體"/>
                <a:ea typeface="微軟正黑體"/>
                <a:cs typeface="微軟正黑體"/>
              </a:rPr>
              <a:t>夢想延續</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971106" y="805483"/>
            <a:ext cx="2492990" cy="369332"/>
          </a:xfrm>
          <a:prstGeom prst="rect">
            <a:avLst/>
          </a:prstGeom>
          <a:noFill/>
        </p:spPr>
        <p:txBody>
          <a:bodyPr wrap="none" rtlCol="0">
            <a:spAutoFit/>
          </a:bodyPr>
          <a:lstStyle/>
          <a:p>
            <a:r>
              <a:rPr lang="en-US" altLang="zh-TW" dirty="0" smtClean="0">
                <a:solidFill>
                  <a:schemeClr val="tx2"/>
                </a:solidFill>
                <a:latin typeface="Marker Felt"/>
                <a:cs typeface="Marker Felt"/>
              </a:rPr>
              <a:t>Keep</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doing</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&amp;</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dreaming</a:t>
            </a:r>
          </a:p>
        </p:txBody>
      </p:sp>
      <p:sp>
        <p:nvSpPr>
          <p:cNvPr id="3" name="TextBox 2"/>
          <p:cNvSpPr txBox="1"/>
          <p:nvPr/>
        </p:nvSpPr>
        <p:spPr>
          <a:xfrm>
            <a:off x="457201" y="1288331"/>
            <a:ext cx="8699818" cy="2800766"/>
          </a:xfrm>
          <a:prstGeom prst="rect">
            <a:avLst/>
          </a:prstGeom>
          <a:noFill/>
        </p:spPr>
        <p:txBody>
          <a:bodyPr wrap="none" rtlCol="0">
            <a:spAutoFit/>
          </a:bodyPr>
          <a:lstStyle/>
          <a:p>
            <a:r>
              <a:rPr lang="en-US" altLang="zh-TW" sz="2200" dirty="0" smtClean="0"/>
              <a:t>     </a:t>
            </a:r>
            <a:r>
              <a:rPr lang="zh-TW" altLang="en-US" sz="2200" dirty="0" smtClean="0"/>
              <a:t>我們將在環島過程中募到的四號球，寄往物資缺乏的小學</a:t>
            </a:r>
            <a:endParaRPr lang="en-US" altLang="zh-TW" sz="2200" dirty="0" smtClean="0"/>
          </a:p>
          <a:p>
            <a:r>
              <a:rPr lang="zh-TW" altLang="en-US" sz="2200" dirty="0" smtClean="0"/>
              <a:t>其中我們挑選了計劃中的延平國小及在粉絲專業上與我們聯絡的</a:t>
            </a:r>
            <a:endParaRPr lang="en-US" altLang="zh-TW" sz="2200" dirty="0" smtClean="0"/>
          </a:p>
          <a:p>
            <a:r>
              <a:rPr lang="zh-TW" altLang="en-US" sz="2200" dirty="0" smtClean="0"/>
              <a:t>樟山國小。</a:t>
            </a:r>
            <a:endParaRPr lang="en-US" altLang="zh-TW" sz="2200" dirty="0" smtClean="0"/>
          </a:p>
          <a:p>
            <a:pPr marL="342900" indent="-342900">
              <a:buFont typeface="Arial"/>
              <a:buChar char="•"/>
            </a:pPr>
            <a:r>
              <a:rPr lang="zh-TW" altLang="en-US" sz="2200" dirty="0" smtClean="0"/>
              <a:t>延平國小的王業老師是南投縣排球委員會的主要負責人，我們期盼</a:t>
            </a:r>
            <a:endParaRPr lang="en-US" altLang="zh-TW" sz="2200" dirty="0" smtClean="0"/>
          </a:p>
          <a:p>
            <a:r>
              <a:rPr lang="zh-TW" altLang="en-US" sz="2200" dirty="0" smtClean="0"/>
              <a:t>能將這些募到的球送往更多需要的小學！</a:t>
            </a:r>
            <a:endParaRPr lang="en-US" altLang="zh-TW" sz="2200" dirty="0" smtClean="0"/>
          </a:p>
          <a:p>
            <a:pPr marL="342900" indent="-342900">
              <a:buFont typeface="Arial"/>
              <a:buChar char="•"/>
            </a:pPr>
            <a:r>
              <a:rPr lang="zh-TW" altLang="en-US" sz="2200" dirty="0" smtClean="0"/>
              <a:t>樟山國小位在高雄縣桃源區，由於行程安排之故，我們無法親自</a:t>
            </a:r>
            <a:endParaRPr lang="en-US" altLang="zh-TW" sz="2200" dirty="0" smtClean="0"/>
          </a:p>
          <a:p>
            <a:r>
              <a:rPr lang="zh-TW" altLang="en-US" sz="2200" dirty="0" smtClean="0"/>
              <a:t>前往樟山國小，所以希望透過延續夢想的理念，將這些球寄送給更多</a:t>
            </a:r>
            <a:endParaRPr lang="en-US" altLang="zh-TW" sz="2200" dirty="0" smtClean="0"/>
          </a:p>
          <a:p>
            <a:r>
              <a:rPr lang="zh-TW" altLang="en-US" sz="2200" dirty="0" smtClean="0"/>
              <a:t>小朋友們。</a:t>
            </a:r>
            <a:endParaRPr lang="en-US" altLang="zh-TW" sz="2200" dirty="0" smtClean="0"/>
          </a:p>
        </p:txBody>
      </p:sp>
    </p:spTree>
    <p:extLst>
      <p:ext uri="{BB962C8B-B14F-4D97-AF65-F5344CB8AC3E}">
        <p14:creationId xmlns:p14="http://schemas.microsoft.com/office/powerpoint/2010/main" val="176256048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3276600" cy="694039"/>
          </a:xfrm>
        </p:spPr>
        <p:txBody>
          <a:bodyPr>
            <a:noAutofit/>
          </a:bodyPr>
          <a:lstStyle/>
          <a:p>
            <a:r>
              <a:rPr lang="zh-TW" altLang="en-US" sz="4000" b="1" dirty="0" smtClean="0">
                <a:solidFill>
                  <a:schemeClr val="tx1"/>
                </a:solidFill>
                <a:latin typeface="微軟正黑體"/>
                <a:ea typeface="微軟正黑體"/>
                <a:cs typeface="微軟正黑體"/>
              </a:rPr>
              <a:t>與校友會互動</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36261"/>
            <a:ext cx="3313728" cy="400110"/>
          </a:xfrm>
          <a:prstGeom prst="rect">
            <a:avLst/>
          </a:prstGeom>
          <a:noFill/>
        </p:spPr>
        <p:txBody>
          <a:bodyPr wrap="none" rtlCol="0">
            <a:spAutoFit/>
          </a:bodyPr>
          <a:lstStyle/>
          <a:p>
            <a:r>
              <a:rPr lang="en-US" altLang="zh-TW" sz="2000" dirty="0" smtClean="0">
                <a:solidFill>
                  <a:schemeClr val="tx2"/>
                </a:solidFill>
                <a:latin typeface="Marker Felt"/>
                <a:cs typeface="Marker Felt"/>
              </a:rPr>
              <a:t>Our</a:t>
            </a:r>
            <a:r>
              <a:rPr lang="zh-TW" altLang="en-US" sz="2000" dirty="0" smtClean="0">
                <a:solidFill>
                  <a:schemeClr val="tx2"/>
                </a:solidFill>
                <a:latin typeface="Marker Felt"/>
                <a:cs typeface="Marker Felt"/>
              </a:rPr>
              <a:t> </a:t>
            </a:r>
            <a:r>
              <a:rPr lang="en-US" altLang="zh-TW" sz="2000" dirty="0" smtClean="0">
                <a:solidFill>
                  <a:schemeClr val="tx2"/>
                </a:solidFill>
                <a:latin typeface="Marker Felt"/>
                <a:cs typeface="Marker Felt"/>
              </a:rPr>
              <a:t>interaction</a:t>
            </a:r>
            <a:r>
              <a:rPr lang="zh-TW" altLang="en-US" sz="2000" dirty="0" smtClean="0">
                <a:solidFill>
                  <a:schemeClr val="tx2"/>
                </a:solidFill>
                <a:latin typeface="Marker Felt"/>
                <a:cs typeface="Marker Felt"/>
              </a:rPr>
              <a:t> </a:t>
            </a:r>
            <a:r>
              <a:rPr lang="en-US" altLang="zh-TW" sz="2000" dirty="0" smtClean="0">
                <a:solidFill>
                  <a:schemeClr val="tx2"/>
                </a:solidFill>
                <a:latin typeface="Marker Felt"/>
                <a:cs typeface="Marker Felt"/>
              </a:rPr>
              <a:t>with alumni </a:t>
            </a:r>
          </a:p>
        </p:txBody>
      </p:sp>
      <p:pic>
        <p:nvPicPr>
          <p:cNvPr id="3" name="Picture 2" descr="IMG_9716.JPG"/>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72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368152" y="1799504"/>
            <a:ext cx="4768345" cy="3178896"/>
          </a:xfrm>
          <a:prstGeom prst="rect">
            <a:avLst/>
          </a:prstGeom>
        </p:spPr>
      </p:pic>
      <p:sp>
        <p:nvSpPr>
          <p:cNvPr id="5" name="TextBox 4"/>
          <p:cNvSpPr txBox="1"/>
          <p:nvPr/>
        </p:nvSpPr>
        <p:spPr>
          <a:xfrm>
            <a:off x="484213" y="1366003"/>
            <a:ext cx="5310679" cy="400110"/>
          </a:xfrm>
          <a:prstGeom prst="rect">
            <a:avLst/>
          </a:prstGeom>
          <a:noFill/>
        </p:spPr>
        <p:txBody>
          <a:bodyPr wrap="none" rtlCol="0">
            <a:spAutoFit/>
          </a:bodyPr>
          <a:lstStyle/>
          <a:p>
            <a:r>
              <a:rPr lang="en-US" altLang="zh-TW" sz="2000" dirty="0" smtClean="0">
                <a:latin typeface="Marker Felt"/>
                <a:cs typeface="Marker Felt"/>
              </a:rPr>
              <a:t>8/23</a:t>
            </a:r>
            <a:r>
              <a:rPr lang="en-US" altLang="zh-TW" sz="2000" dirty="0">
                <a:latin typeface="Marker Felt"/>
                <a:cs typeface="Marker Felt"/>
              </a:rPr>
              <a:t> </a:t>
            </a:r>
            <a:r>
              <a:rPr lang="zh-TW" altLang="en-US" sz="2000" dirty="0" smtClean="0"/>
              <a:t>與台南校友會會長</a:t>
            </a:r>
            <a:r>
              <a:rPr lang="en-US" altLang="zh-TW" sz="2000" dirty="0" smtClean="0"/>
              <a:t>-</a:t>
            </a:r>
            <a:r>
              <a:rPr lang="zh-TW" altLang="en-US" sz="2000" dirty="0" smtClean="0"/>
              <a:t>李碧雪學姊共進晚餐</a:t>
            </a:r>
            <a:endParaRPr lang="en-US" sz="2000" dirty="0"/>
          </a:p>
        </p:txBody>
      </p:sp>
      <p:sp>
        <p:nvSpPr>
          <p:cNvPr id="11" name="TextBox 10"/>
          <p:cNvSpPr txBox="1"/>
          <p:nvPr/>
        </p:nvSpPr>
        <p:spPr>
          <a:xfrm>
            <a:off x="118532" y="1799504"/>
            <a:ext cx="3249620" cy="923330"/>
          </a:xfrm>
          <a:prstGeom prst="rect">
            <a:avLst/>
          </a:prstGeom>
          <a:noFill/>
        </p:spPr>
        <p:txBody>
          <a:bodyPr wrap="none" rtlCol="0">
            <a:spAutoFit/>
          </a:bodyPr>
          <a:lstStyle/>
          <a:p>
            <a:r>
              <a:rPr lang="zh-TW" altLang="en-US" u="sng" dirty="0" smtClean="0"/>
              <a:t>台南校友會的協助</a:t>
            </a:r>
            <a:endParaRPr lang="en-US" altLang="zh-TW" u="sng" dirty="0" smtClean="0"/>
          </a:p>
          <a:p>
            <a:r>
              <a:rPr lang="zh-TW" altLang="en-US" dirty="0" smtClean="0"/>
              <a:t>住宿地點</a:t>
            </a:r>
            <a:r>
              <a:rPr lang="en-US" altLang="zh-TW" dirty="0" smtClean="0"/>
              <a:t>:</a:t>
            </a:r>
            <a:r>
              <a:rPr lang="zh-TW" altLang="en-US" dirty="0" smtClean="0"/>
              <a:t>英代大飯店</a:t>
            </a:r>
            <a:endParaRPr lang="en-US" altLang="zh-TW" dirty="0" smtClean="0"/>
          </a:p>
          <a:p>
            <a:r>
              <a:rPr lang="zh-TW" altLang="en-US" dirty="0" smtClean="0"/>
              <a:t>共進晚餐</a:t>
            </a:r>
            <a:r>
              <a:rPr lang="en-US" altLang="zh-TW" dirty="0" smtClean="0"/>
              <a:t>:</a:t>
            </a:r>
            <a:r>
              <a:rPr lang="zh-TW" altLang="en-US" dirty="0" smtClean="0"/>
              <a:t>成大醫學院簡易餐廳</a:t>
            </a:r>
            <a:endParaRPr lang="en-US" altLang="zh-TW" dirty="0" smtClean="0"/>
          </a:p>
        </p:txBody>
      </p:sp>
    </p:spTree>
    <p:extLst>
      <p:ext uri="{BB962C8B-B14F-4D97-AF65-F5344CB8AC3E}">
        <p14:creationId xmlns:p14="http://schemas.microsoft.com/office/powerpoint/2010/main" val="318596697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3276600" cy="694039"/>
          </a:xfrm>
        </p:spPr>
        <p:txBody>
          <a:bodyPr>
            <a:noAutofit/>
          </a:bodyPr>
          <a:lstStyle/>
          <a:p>
            <a:r>
              <a:rPr lang="zh-TW" altLang="en-US" sz="4000" b="1" dirty="0" smtClean="0">
                <a:solidFill>
                  <a:schemeClr val="tx1"/>
                </a:solidFill>
                <a:latin typeface="微軟正黑體"/>
                <a:ea typeface="微軟正黑體"/>
                <a:cs typeface="微軟正黑體"/>
              </a:rPr>
              <a:t>與校友會互動</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36261"/>
            <a:ext cx="3313728" cy="400110"/>
          </a:xfrm>
          <a:prstGeom prst="rect">
            <a:avLst/>
          </a:prstGeom>
          <a:noFill/>
        </p:spPr>
        <p:txBody>
          <a:bodyPr wrap="none" rtlCol="0">
            <a:spAutoFit/>
          </a:bodyPr>
          <a:lstStyle/>
          <a:p>
            <a:r>
              <a:rPr lang="en-US" altLang="zh-TW" sz="2000" dirty="0" smtClean="0">
                <a:solidFill>
                  <a:schemeClr val="tx2"/>
                </a:solidFill>
                <a:latin typeface="Marker Felt"/>
                <a:cs typeface="Marker Felt"/>
              </a:rPr>
              <a:t>Our</a:t>
            </a:r>
            <a:r>
              <a:rPr lang="zh-TW" altLang="en-US" sz="2000" dirty="0" smtClean="0">
                <a:solidFill>
                  <a:schemeClr val="tx2"/>
                </a:solidFill>
                <a:latin typeface="Marker Felt"/>
                <a:cs typeface="Marker Felt"/>
              </a:rPr>
              <a:t> </a:t>
            </a:r>
            <a:r>
              <a:rPr lang="en-US" altLang="zh-TW" sz="2000" dirty="0" smtClean="0">
                <a:solidFill>
                  <a:schemeClr val="tx2"/>
                </a:solidFill>
                <a:latin typeface="Marker Felt"/>
                <a:cs typeface="Marker Felt"/>
              </a:rPr>
              <a:t>interaction</a:t>
            </a:r>
            <a:r>
              <a:rPr lang="zh-TW" altLang="en-US" sz="2000" dirty="0" smtClean="0">
                <a:solidFill>
                  <a:schemeClr val="tx2"/>
                </a:solidFill>
                <a:latin typeface="Marker Felt"/>
                <a:cs typeface="Marker Felt"/>
              </a:rPr>
              <a:t> </a:t>
            </a:r>
            <a:r>
              <a:rPr lang="en-US" altLang="zh-TW" sz="2000" dirty="0" smtClean="0">
                <a:solidFill>
                  <a:schemeClr val="tx2"/>
                </a:solidFill>
                <a:latin typeface="Marker Felt"/>
                <a:cs typeface="Marker Felt"/>
              </a:rPr>
              <a:t>with alumni </a:t>
            </a:r>
          </a:p>
        </p:txBody>
      </p:sp>
      <p:sp>
        <p:nvSpPr>
          <p:cNvPr id="5" name="TextBox 4"/>
          <p:cNvSpPr txBox="1"/>
          <p:nvPr/>
        </p:nvSpPr>
        <p:spPr>
          <a:xfrm>
            <a:off x="484213" y="1366003"/>
            <a:ext cx="8131963" cy="400110"/>
          </a:xfrm>
          <a:prstGeom prst="rect">
            <a:avLst/>
          </a:prstGeom>
          <a:noFill/>
        </p:spPr>
        <p:txBody>
          <a:bodyPr wrap="none" rtlCol="0">
            <a:spAutoFit/>
          </a:bodyPr>
          <a:lstStyle/>
          <a:p>
            <a:r>
              <a:rPr lang="en-US" altLang="zh-TW" sz="2000" dirty="0" smtClean="0">
                <a:latin typeface="Marker Felt"/>
                <a:cs typeface="Marker Felt"/>
              </a:rPr>
              <a:t>8/24 </a:t>
            </a:r>
            <a:r>
              <a:rPr lang="zh-TW" altLang="en-US" sz="2000" dirty="0" smtClean="0"/>
              <a:t>與高屏校友會會長</a:t>
            </a:r>
            <a:r>
              <a:rPr lang="en-US" altLang="zh-TW" sz="2000" dirty="0" smtClean="0"/>
              <a:t>-</a:t>
            </a:r>
            <a:r>
              <a:rPr lang="zh-TW" altLang="en-US" sz="2000" dirty="0" smtClean="0"/>
              <a:t>蘇美月學姊共進晚餐、參觀大東藝術文化中心</a:t>
            </a:r>
            <a:endParaRPr lang="en-US" sz="2000" dirty="0"/>
          </a:p>
        </p:txBody>
      </p:sp>
      <p:sp>
        <p:nvSpPr>
          <p:cNvPr id="11" name="TextBox 10"/>
          <p:cNvSpPr txBox="1"/>
          <p:nvPr/>
        </p:nvSpPr>
        <p:spPr>
          <a:xfrm>
            <a:off x="118532" y="1799504"/>
            <a:ext cx="3007855" cy="1200329"/>
          </a:xfrm>
          <a:prstGeom prst="rect">
            <a:avLst/>
          </a:prstGeom>
          <a:noFill/>
        </p:spPr>
        <p:txBody>
          <a:bodyPr wrap="none" rtlCol="0">
            <a:spAutoFit/>
          </a:bodyPr>
          <a:lstStyle/>
          <a:p>
            <a:r>
              <a:rPr lang="zh-TW" altLang="en-US" u="sng" dirty="0" smtClean="0"/>
              <a:t>高屏校友會的協助</a:t>
            </a:r>
            <a:endParaRPr lang="en-US" altLang="zh-TW" u="sng" dirty="0" smtClean="0"/>
          </a:p>
          <a:p>
            <a:r>
              <a:rPr lang="zh-TW" altLang="en-US" dirty="0" smtClean="0"/>
              <a:t>住宿地點</a:t>
            </a:r>
            <a:r>
              <a:rPr lang="zh-TW" altLang="zh-TW" dirty="0" smtClean="0"/>
              <a:t>:</a:t>
            </a:r>
            <a:r>
              <a:rPr lang="zh-TW" altLang="en-US" dirty="0" smtClean="0"/>
              <a:t>畢業校友學姊的家</a:t>
            </a:r>
            <a:endParaRPr lang="en-US" altLang="zh-TW" dirty="0" smtClean="0"/>
          </a:p>
          <a:p>
            <a:r>
              <a:rPr lang="zh-TW" altLang="en-US" dirty="0" smtClean="0"/>
              <a:t>共進晚餐</a:t>
            </a:r>
            <a:r>
              <a:rPr lang="en-US" altLang="zh-TW" dirty="0" smtClean="0"/>
              <a:t>:</a:t>
            </a:r>
            <a:r>
              <a:rPr lang="zh-TW" altLang="en-US" dirty="0" smtClean="0"/>
              <a:t>鳳山小吃</a:t>
            </a:r>
            <a:r>
              <a:rPr lang="en-US" altLang="zh-TW" dirty="0" smtClean="0"/>
              <a:t>-</a:t>
            </a:r>
            <a:r>
              <a:rPr lang="zh-TW" altLang="en-US" dirty="0" smtClean="0"/>
              <a:t>米苔目</a:t>
            </a:r>
            <a:endParaRPr lang="en-US" altLang="zh-TW" dirty="0" smtClean="0"/>
          </a:p>
          <a:p>
            <a:r>
              <a:rPr lang="zh-TW" altLang="en-US" dirty="0" smtClean="0"/>
              <a:t>一同參觀大東藝術文化中心</a:t>
            </a:r>
            <a:endParaRPr lang="en-US" altLang="zh-TW" dirty="0" smtClean="0"/>
          </a:p>
        </p:txBody>
      </p:sp>
      <p:pic>
        <p:nvPicPr>
          <p:cNvPr id="12" name="Picture 11" descr="IMG_0117.JPG"/>
          <p:cNvPicPr>
            <a:picLocks noChangeAspect="1"/>
          </p:cNvPicPr>
          <p:nvPr/>
        </p:nvPicPr>
        <p:blipFill>
          <a:blip r:embed="rId3" cstate="print">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126386" y="1799504"/>
            <a:ext cx="4996945" cy="3331296"/>
          </a:xfrm>
          <a:prstGeom prst="rect">
            <a:avLst/>
          </a:prstGeom>
        </p:spPr>
      </p:pic>
    </p:spTree>
    <p:extLst>
      <p:ext uri="{BB962C8B-B14F-4D97-AF65-F5344CB8AC3E}">
        <p14:creationId xmlns:p14="http://schemas.microsoft.com/office/powerpoint/2010/main" val="280747398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3276600" cy="694039"/>
          </a:xfrm>
        </p:spPr>
        <p:txBody>
          <a:bodyPr>
            <a:noAutofit/>
          </a:bodyPr>
          <a:lstStyle/>
          <a:p>
            <a:r>
              <a:rPr lang="zh-TW" altLang="en-US" sz="4000" b="1" dirty="0" smtClean="0">
                <a:solidFill>
                  <a:schemeClr val="tx1"/>
                </a:solidFill>
                <a:latin typeface="微軟正黑體"/>
                <a:ea typeface="微軟正黑體"/>
                <a:cs typeface="微軟正黑體"/>
              </a:rPr>
              <a:t>與校友會互動</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36261"/>
            <a:ext cx="3313728" cy="400110"/>
          </a:xfrm>
          <a:prstGeom prst="rect">
            <a:avLst/>
          </a:prstGeom>
          <a:noFill/>
        </p:spPr>
        <p:txBody>
          <a:bodyPr wrap="none" rtlCol="0">
            <a:spAutoFit/>
          </a:bodyPr>
          <a:lstStyle/>
          <a:p>
            <a:r>
              <a:rPr lang="en-US" altLang="zh-TW" sz="2000" dirty="0" smtClean="0">
                <a:solidFill>
                  <a:schemeClr val="tx2"/>
                </a:solidFill>
                <a:latin typeface="Marker Felt"/>
                <a:cs typeface="Marker Felt"/>
              </a:rPr>
              <a:t>Our</a:t>
            </a:r>
            <a:r>
              <a:rPr lang="zh-TW" altLang="en-US" sz="2000" dirty="0" smtClean="0">
                <a:solidFill>
                  <a:schemeClr val="tx2"/>
                </a:solidFill>
                <a:latin typeface="Marker Felt"/>
                <a:cs typeface="Marker Felt"/>
              </a:rPr>
              <a:t> </a:t>
            </a:r>
            <a:r>
              <a:rPr lang="en-US" altLang="zh-TW" sz="2000" dirty="0" smtClean="0">
                <a:solidFill>
                  <a:schemeClr val="tx2"/>
                </a:solidFill>
                <a:latin typeface="Marker Felt"/>
                <a:cs typeface="Marker Felt"/>
              </a:rPr>
              <a:t>interaction</a:t>
            </a:r>
            <a:r>
              <a:rPr lang="zh-TW" altLang="en-US" sz="2000" dirty="0" smtClean="0">
                <a:solidFill>
                  <a:schemeClr val="tx2"/>
                </a:solidFill>
                <a:latin typeface="Marker Felt"/>
                <a:cs typeface="Marker Felt"/>
              </a:rPr>
              <a:t> </a:t>
            </a:r>
            <a:r>
              <a:rPr lang="en-US" altLang="zh-TW" sz="2000" dirty="0" smtClean="0">
                <a:solidFill>
                  <a:schemeClr val="tx2"/>
                </a:solidFill>
                <a:latin typeface="Marker Felt"/>
                <a:cs typeface="Marker Felt"/>
              </a:rPr>
              <a:t>with alumni </a:t>
            </a:r>
          </a:p>
        </p:txBody>
      </p:sp>
      <p:sp>
        <p:nvSpPr>
          <p:cNvPr id="5" name="TextBox 4"/>
          <p:cNvSpPr txBox="1"/>
          <p:nvPr/>
        </p:nvSpPr>
        <p:spPr>
          <a:xfrm>
            <a:off x="484213" y="1366003"/>
            <a:ext cx="4517380" cy="400110"/>
          </a:xfrm>
          <a:prstGeom prst="rect">
            <a:avLst/>
          </a:prstGeom>
          <a:noFill/>
        </p:spPr>
        <p:txBody>
          <a:bodyPr wrap="none" rtlCol="0">
            <a:spAutoFit/>
          </a:bodyPr>
          <a:lstStyle/>
          <a:p>
            <a:r>
              <a:rPr lang="en-US" altLang="zh-TW" sz="2000" dirty="0" smtClean="0">
                <a:latin typeface="Marker Felt"/>
                <a:cs typeface="Marker Felt"/>
              </a:rPr>
              <a:t>8/27</a:t>
            </a:r>
            <a:r>
              <a:rPr lang="zh-TW" altLang="en-US" sz="2000" dirty="0" smtClean="0">
                <a:latin typeface="Marker Felt"/>
                <a:cs typeface="Marker Felt"/>
              </a:rPr>
              <a:t>感謝宜蘭校友會會長</a:t>
            </a:r>
            <a:r>
              <a:rPr lang="en-US" altLang="zh-TW" sz="2000" dirty="0" smtClean="0">
                <a:latin typeface="Marker Felt"/>
                <a:cs typeface="Marker Felt"/>
              </a:rPr>
              <a:t>-</a:t>
            </a:r>
            <a:r>
              <a:rPr lang="zh-TW" altLang="en-US" sz="2000" dirty="0" smtClean="0">
                <a:latin typeface="Marker Felt"/>
                <a:cs typeface="Marker Felt"/>
              </a:rPr>
              <a:t>李守正學長</a:t>
            </a:r>
            <a:endParaRPr lang="en-US" sz="2000" dirty="0"/>
          </a:p>
        </p:txBody>
      </p:sp>
      <p:sp>
        <p:nvSpPr>
          <p:cNvPr id="11" name="TextBox 10"/>
          <p:cNvSpPr txBox="1"/>
          <p:nvPr/>
        </p:nvSpPr>
        <p:spPr>
          <a:xfrm>
            <a:off x="484213" y="1799504"/>
            <a:ext cx="2095458" cy="646331"/>
          </a:xfrm>
          <a:prstGeom prst="rect">
            <a:avLst/>
          </a:prstGeom>
          <a:noFill/>
        </p:spPr>
        <p:txBody>
          <a:bodyPr wrap="none" rtlCol="0">
            <a:spAutoFit/>
          </a:bodyPr>
          <a:lstStyle/>
          <a:p>
            <a:r>
              <a:rPr lang="zh-TW" altLang="en-US" u="sng" dirty="0" smtClean="0"/>
              <a:t>宜蘭校友會的協助</a:t>
            </a:r>
            <a:endParaRPr lang="en-US" altLang="zh-TW" u="sng" dirty="0" smtClean="0"/>
          </a:p>
          <a:p>
            <a:r>
              <a:rPr lang="zh-TW" altLang="en-US" dirty="0" smtClean="0"/>
              <a:t>住宿地點</a:t>
            </a:r>
            <a:r>
              <a:rPr lang="en-US" altLang="zh-TW" dirty="0" smtClean="0"/>
              <a:t>:</a:t>
            </a:r>
            <a:r>
              <a:rPr lang="zh-TW" altLang="en-US" dirty="0" smtClean="0"/>
              <a:t>白馬民宿</a:t>
            </a:r>
            <a:endParaRPr lang="en-US" altLang="zh-TW" dirty="0" smtClean="0"/>
          </a:p>
        </p:txBody>
      </p:sp>
      <p:pic>
        <p:nvPicPr>
          <p:cNvPr id="12" name="Picture 11" descr="IMG_0791.JPG"/>
          <p:cNvPicPr>
            <a:picLocks noChangeAspect="1"/>
          </p:cNvPicPr>
          <p:nvPr/>
        </p:nvPicPr>
        <p:blipFill>
          <a:blip r:embed="rId3" cstate="print">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783332" y="1766113"/>
            <a:ext cx="5175335" cy="3450224"/>
          </a:xfrm>
          <a:prstGeom prst="rect">
            <a:avLst/>
          </a:prstGeom>
        </p:spPr>
      </p:pic>
    </p:spTree>
    <p:extLst>
      <p:ext uri="{BB962C8B-B14F-4D97-AF65-F5344CB8AC3E}">
        <p14:creationId xmlns:p14="http://schemas.microsoft.com/office/powerpoint/2010/main" val="17283105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descr="H:\終極版板板\photo\48079_580406061977396_2042186015_n.jpg"/>
          <p:cNvPicPr>
            <a:picLocks noChangeAspect="1" noChangeArrowheads="1"/>
          </p:cNvPicPr>
          <p:nvPr/>
        </p:nvPicPr>
        <p:blipFill>
          <a:blip r:embed="rId2"/>
          <a:srcRect/>
          <a:stretch>
            <a:fillRect/>
          </a:stretch>
        </p:blipFill>
        <p:spPr bwMode="auto">
          <a:xfrm>
            <a:off x="457201" y="1540163"/>
            <a:ext cx="1480087" cy="1973448"/>
          </a:xfrm>
          <a:prstGeom prst="rect">
            <a:avLst/>
          </a:prstGeom>
          <a:ln>
            <a:noFill/>
          </a:ln>
          <a:effectLst>
            <a:softEdge rad="112500"/>
          </a:effectLst>
        </p:spPr>
      </p:pic>
      <p:sp>
        <p:nvSpPr>
          <p:cNvPr id="38" name="矩形 37"/>
          <p:cNvSpPr/>
          <p:nvPr/>
        </p:nvSpPr>
        <p:spPr>
          <a:xfrm>
            <a:off x="787347" y="3109572"/>
            <a:ext cx="1149941" cy="4616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pic>
        <p:nvPicPr>
          <p:cNvPr id="6" name="圖片 11" descr="封d.png"/>
          <p:cNvPicPr/>
          <p:nvPr/>
        </p:nvPicPr>
        <p:blipFill>
          <a:blip r:embed="rId3"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692400" cy="694039"/>
          </a:xfrm>
        </p:spPr>
        <p:txBody>
          <a:bodyPr>
            <a:noAutofit/>
          </a:bodyPr>
          <a:lstStyle/>
          <a:p>
            <a:r>
              <a:rPr lang="zh-TW" altLang="en-US" sz="4000" b="1" dirty="0" smtClean="0">
                <a:solidFill>
                  <a:schemeClr val="tx1"/>
                </a:solidFill>
                <a:latin typeface="微軟正黑體"/>
                <a:ea typeface="微軟正黑體"/>
                <a:cs typeface="微軟正黑體"/>
              </a:rPr>
              <a:t>心得＆感想</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66907"/>
            <a:ext cx="3621504" cy="369332"/>
          </a:xfrm>
          <a:prstGeom prst="rect">
            <a:avLst/>
          </a:prstGeom>
          <a:noFill/>
        </p:spPr>
        <p:txBody>
          <a:bodyPr wrap="none" rtlCol="0">
            <a:spAutoFit/>
          </a:bodyPr>
          <a:lstStyle/>
          <a:p>
            <a:r>
              <a:rPr lang="en-US" altLang="zh-TW" dirty="0" smtClean="0">
                <a:solidFill>
                  <a:schemeClr val="tx2"/>
                </a:solidFill>
                <a:latin typeface="Marker Felt"/>
                <a:cs typeface="Marker Felt"/>
              </a:rPr>
              <a:t>What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think</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&amp;</a:t>
            </a:r>
            <a:r>
              <a:rPr lang="zh-TW" altLang="en-US" dirty="0" smtClean="0">
                <a:solidFill>
                  <a:schemeClr val="tx2"/>
                </a:solidFill>
                <a:latin typeface="Marker Felt"/>
                <a:cs typeface="Marker Felt"/>
              </a:rPr>
              <a:t> </a:t>
            </a:r>
            <a:r>
              <a:rPr lang="en-US" altLang="zh-TW" dirty="0">
                <a:solidFill>
                  <a:schemeClr val="tx2"/>
                </a:solidFill>
                <a:latin typeface="Marker Felt"/>
                <a:cs typeface="Marker Felt"/>
              </a:rPr>
              <a:t>W</a:t>
            </a:r>
            <a:r>
              <a:rPr lang="en-US" altLang="zh-TW" dirty="0" smtClean="0">
                <a:solidFill>
                  <a:schemeClr val="tx2"/>
                </a:solidFill>
                <a:latin typeface="Marker Felt"/>
                <a:cs typeface="Marker Felt"/>
              </a:rPr>
              <a:t>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learned</a:t>
            </a:r>
          </a:p>
        </p:txBody>
      </p:sp>
      <p:sp>
        <p:nvSpPr>
          <p:cNvPr id="5" name="Rectangle 4"/>
          <p:cNvSpPr/>
          <p:nvPr/>
        </p:nvSpPr>
        <p:spPr>
          <a:xfrm>
            <a:off x="2019725" y="1540163"/>
            <a:ext cx="6531608" cy="1754327"/>
          </a:xfrm>
          <a:prstGeom prst="rect">
            <a:avLst/>
          </a:prstGeom>
        </p:spPr>
        <p:txBody>
          <a:bodyPr wrap="square">
            <a:spAutoFit/>
          </a:bodyPr>
          <a:lstStyle/>
          <a:p>
            <a:r>
              <a:rPr lang="en-US" altLang="zh-TW" dirty="0" smtClean="0"/>
              <a:t>  </a:t>
            </a:r>
            <a:r>
              <a:rPr lang="zh-TW" altLang="en-US" dirty="0" smtClean="0"/>
              <a:t>這</a:t>
            </a:r>
            <a:r>
              <a:rPr lang="zh-TW" altLang="en-US" dirty="0"/>
              <a:t>十天的行程下來，在五所不同環境的小學，只覺得其實小朋友們眼中的排球運動，就是發好球、把球接起來、送到網子對面，就這麼單純簡單，其中獲得的快樂也是如此。而打大學友誼賽的過程中，看到學長姐們對於排球的執著熱情，讓我很敬佩也很感動，期望自己在未來也能像他們一樣保有這般熱情，再把基本功練更穩定純熟，繼續精進自己的球技</a:t>
            </a:r>
            <a:r>
              <a:rPr lang="en-US" dirty="0"/>
              <a:t>! </a:t>
            </a:r>
          </a:p>
        </p:txBody>
      </p:sp>
      <p:pic>
        <p:nvPicPr>
          <p:cNvPr id="34" name="Picture 6" descr="H:\終極版板板\photo\432177_464202223660264_26606948_n.jpg"/>
          <p:cNvPicPr>
            <a:picLocks noChangeAspect="1" noChangeArrowheads="1"/>
          </p:cNvPicPr>
          <p:nvPr/>
        </p:nvPicPr>
        <p:blipFill>
          <a:blip r:embed="rId4"/>
          <a:srcRect/>
          <a:stretch>
            <a:fillRect/>
          </a:stretch>
        </p:blipFill>
        <p:spPr bwMode="auto">
          <a:xfrm>
            <a:off x="504851" y="3835360"/>
            <a:ext cx="1350000" cy="1800000"/>
          </a:xfrm>
          <a:prstGeom prst="rect">
            <a:avLst/>
          </a:prstGeom>
          <a:ln>
            <a:noFill/>
          </a:ln>
          <a:effectLst>
            <a:softEdge rad="112500"/>
          </a:effectLst>
        </p:spPr>
      </p:pic>
      <p:sp>
        <p:nvSpPr>
          <p:cNvPr id="13" name="TextBox 12"/>
          <p:cNvSpPr txBox="1"/>
          <p:nvPr/>
        </p:nvSpPr>
        <p:spPr>
          <a:xfrm>
            <a:off x="1937288" y="3797109"/>
            <a:ext cx="6531608" cy="3139321"/>
          </a:xfrm>
          <a:prstGeom prst="rect">
            <a:avLst/>
          </a:prstGeom>
          <a:noFill/>
        </p:spPr>
        <p:txBody>
          <a:bodyPr wrap="square" rtlCol="0">
            <a:spAutoFit/>
          </a:bodyPr>
          <a:lstStyle/>
          <a:p>
            <a:r>
              <a:rPr lang="en-US" altLang="zh-TW" dirty="0" smtClean="0"/>
              <a:t>  </a:t>
            </a:r>
            <a:r>
              <a:rPr lang="zh-TW" altLang="en-US" dirty="0" smtClean="0"/>
              <a:t>回頭看這趟</a:t>
            </a:r>
            <a:r>
              <a:rPr lang="zh-TW" altLang="en-US" dirty="0"/>
              <a:t>旅程，浮現的盡是一張張笑臉，小朋友的臉、球友們的臉、夥伴們的臉。</a:t>
            </a:r>
            <a:endParaRPr lang="en-US" dirty="0"/>
          </a:p>
          <a:p>
            <a:r>
              <a:rPr lang="en-US" dirty="0"/>
              <a:t> </a:t>
            </a:r>
            <a:r>
              <a:rPr lang="en-US" dirty="0" smtClean="0"/>
              <a:t> </a:t>
            </a:r>
            <a:r>
              <a:rPr lang="zh-TW" altLang="en-US" dirty="0" smtClean="0"/>
              <a:t>對小朋友們而</a:t>
            </a:r>
            <a:r>
              <a:rPr lang="zh-TW" altLang="en-US" dirty="0"/>
              <a:t>言，在場上揮灑汗水就足以令他們展開可愛的笑顏，他們在乎的不是輸贏，而是和同學一起打球時，互相揶揄、互相鼓勵的快樂</a:t>
            </a:r>
            <a:r>
              <a:rPr lang="zh-TW" altLang="en-US" dirty="0" smtClean="0"/>
              <a:t>。</a:t>
            </a:r>
            <a:endParaRPr lang="en-US" dirty="0"/>
          </a:p>
          <a:p>
            <a:r>
              <a:rPr lang="en-US" dirty="0"/>
              <a:t> </a:t>
            </a:r>
            <a:r>
              <a:rPr lang="en-US" dirty="0" smtClean="0"/>
              <a:t>  </a:t>
            </a:r>
            <a:r>
              <a:rPr lang="zh-TW" altLang="en-US" dirty="0" smtClean="0"/>
              <a:t>這多多少少喚</a:t>
            </a:r>
            <a:r>
              <a:rPr lang="zh-TW" altLang="en-US" dirty="0"/>
              <a:t>回了某部分的我。 隨著年齡增長，計較輸贏的種子漸漸深植在腦中，但人外有人、天外有天，總是會有比你更有天份、更肯努力的人出現。與其關在自己不見天日的象牙塔中自怨自艾，不如放開心胸和夥伴們一起在挫折中學著長大、學著跳脫輸贏的束縛，讓夥伴們為你帶來更純粹的快樂。</a:t>
            </a:r>
            <a:endParaRPr lang="en-US" dirty="0"/>
          </a:p>
          <a:p>
            <a:endParaRPr lang="en-US" dirty="0"/>
          </a:p>
        </p:txBody>
      </p:sp>
      <p:sp>
        <p:nvSpPr>
          <p:cNvPr id="37" name="文字方塊 6"/>
          <p:cNvSpPr txBox="1"/>
          <p:nvPr/>
        </p:nvSpPr>
        <p:spPr>
          <a:xfrm>
            <a:off x="787347" y="3109572"/>
            <a:ext cx="1107996"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黃意淳</a:t>
            </a:r>
            <a:endParaRPr lang="zh-TW" altLang="en-US" sz="2400" b="1" dirty="0">
              <a:latin typeface="微軟正黑體" pitchFamily="34" charset="-120"/>
              <a:ea typeface="微軟正黑體" pitchFamily="34" charset="-120"/>
            </a:endParaRPr>
          </a:p>
        </p:txBody>
      </p:sp>
      <p:sp>
        <p:nvSpPr>
          <p:cNvPr id="39" name="矩形 37"/>
          <p:cNvSpPr/>
          <p:nvPr/>
        </p:nvSpPr>
        <p:spPr>
          <a:xfrm>
            <a:off x="580304" y="5411160"/>
            <a:ext cx="1149941" cy="4616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40" name="文字方塊 7"/>
          <p:cNvSpPr txBox="1"/>
          <p:nvPr/>
        </p:nvSpPr>
        <p:spPr>
          <a:xfrm>
            <a:off x="787347" y="5404527"/>
            <a:ext cx="1107996"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陳映竹</a:t>
            </a:r>
            <a:endParaRPr lang="zh-TW" altLang="en-US" sz="2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243485604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692400" cy="694039"/>
          </a:xfrm>
        </p:spPr>
        <p:txBody>
          <a:bodyPr>
            <a:noAutofit/>
          </a:bodyPr>
          <a:lstStyle/>
          <a:p>
            <a:r>
              <a:rPr lang="zh-TW" altLang="en-US" sz="4000" b="1" dirty="0" smtClean="0">
                <a:solidFill>
                  <a:schemeClr val="tx1"/>
                </a:solidFill>
                <a:latin typeface="微軟正黑體"/>
                <a:ea typeface="微軟正黑體"/>
                <a:cs typeface="微軟正黑體"/>
              </a:rPr>
              <a:t>心得＆感想</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66907"/>
            <a:ext cx="3621504" cy="369332"/>
          </a:xfrm>
          <a:prstGeom prst="rect">
            <a:avLst/>
          </a:prstGeom>
          <a:noFill/>
        </p:spPr>
        <p:txBody>
          <a:bodyPr wrap="none" rtlCol="0">
            <a:spAutoFit/>
          </a:bodyPr>
          <a:lstStyle/>
          <a:p>
            <a:r>
              <a:rPr lang="en-US" altLang="zh-TW" dirty="0" smtClean="0">
                <a:solidFill>
                  <a:schemeClr val="tx2"/>
                </a:solidFill>
                <a:latin typeface="Marker Felt"/>
                <a:cs typeface="Marker Felt"/>
              </a:rPr>
              <a:t>What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think</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&amp;</a:t>
            </a:r>
            <a:r>
              <a:rPr lang="zh-TW" altLang="en-US" dirty="0" smtClean="0">
                <a:solidFill>
                  <a:schemeClr val="tx2"/>
                </a:solidFill>
                <a:latin typeface="Marker Felt"/>
                <a:cs typeface="Marker Felt"/>
              </a:rPr>
              <a:t> </a:t>
            </a:r>
            <a:r>
              <a:rPr lang="en-US" altLang="zh-TW" dirty="0">
                <a:solidFill>
                  <a:schemeClr val="tx2"/>
                </a:solidFill>
                <a:latin typeface="Marker Felt"/>
                <a:cs typeface="Marker Felt"/>
              </a:rPr>
              <a:t>W</a:t>
            </a:r>
            <a:r>
              <a:rPr lang="en-US" altLang="zh-TW" dirty="0" smtClean="0">
                <a:solidFill>
                  <a:schemeClr val="tx2"/>
                </a:solidFill>
                <a:latin typeface="Marker Felt"/>
                <a:cs typeface="Marker Felt"/>
              </a:rPr>
              <a:t>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learned</a:t>
            </a:r>
          </a:p>
        </p:txBody>
      </p:sp>
      <p:pic>
        <p:nvPicPr>
          <p:cNvPr id="9" name="Picture 8" descr="ning.jpg"/>
          <p:cNvPicPr>
            <a:picLocks noChangeAspect="1"/>
          </p:cNvPicPr>
          <p:nvPr/>
        </p:nvPicPr>
        <p:blipFill rotWithShape="1">
          <a:blip r:embed="rId3">
            <a:alphaModFix amt="90000"/>
            <a:extLst>
              <a:ext uri="{28A0092B-C50C-407E-A947-70E740481C1C}">
                <a14:useLocalDpi xmlns:a14="http://schemas.microsoft.com/office/drawing/2010/main" val="0"/>
              </a:ext>
            </a:extLst>
          </a:blip>
          <a:srcRect t="-157" r="14175" b="157"/>
          <a:stretch/>
        </p:blipFill>
        <p:spPr>
          <a:xfrm>
            <a:off x="457200" y="1419159"/>
            <a:ext cx="1947857" cy="1702192"/>
          </a:xfrm>
          <a:prstGeom prst="rect">
            <a:avLst/>
          </a:prstGeom>
          <a:ln>
            <a:noFill/>
          </a:ln>
          <a:effectLst>
            <a:softEdge rad="112500"/>
          </a:effectLst>
        </p:spPr>
      </p:pic>
      <p:sp>
        <p:nvSpPr>
          <p:cNvPr id="3" name="Rectangle 2"/>
          <p:cNvSpPr/>
          <p:nvPr/>
        </p:nvSpPr>
        <p:spPr>
          <a:xfrm>
            <a:off x="2405057" y="1419160"/>
            <a:ext cx="6518809" cy="2585323"/>
          </a:xfrm>
          <a:prstGeom prst="rect">
            <a:avLst/>
          </a:prstGeom>
        </p:spPr>
        <p:txBody>
          <a:bodyPr wrap="square">
            <a:spAutoFit/>
          </a:bodyPr>
          <a:lstStyle/>
          <a:p>
            <a:r>
              <a:rPr lang="en-US" altLang="zh-TW" dirty="0" smtClean="0"/>
              <a:t>  </a:t>
            </a:r>
            <a:r>
              <a:rPr lang="zh-TW" altLang="en-US" dirty="0" smtClean="0"/>
              <a:t>有幸跟著學弟妹一起跑完這一趟</a:t>
            </a:r>
            <a:r>
              <a:rPr lang="zh-TW" altLang="en-US" dirty="0"/>
              <a:t>熱血的環島排球之旅，雖然可能是第一次規劃如此複雜的行程，各方面的考慮都還有進步的空間，可是學弟妹有如此的膽量，背著近十公斤的行李與繡上東海大學的球衣踏上十天九夜的未知旅程；到各地接觸不同年齡層的人，無論是打友誼賽或是贈球、募球，都表現出難能可貴的冒險犯難精神。</a:t>
            </a:r>
            <a:endParaRPr lang="en-US" dirty="0"/>
          </a:p>
          <a:p>
            <a:r>
              <a:rPr lang="en-US" altLang="zh-TW" dirty="0"/>
              <a:t> </a:t>
            </a:r>
            <a:r>
              <a:rPr lang="en-US" altLang="zh-TW" dirty="0" smtClean="0"/>
              <a:t> </a:t>
            </a:r>
            <a:r>
              <a:rPr lang="zh-TW" altLang="en-US" dirty="0" smtClean="0"/>
              <a:t>在這裡也要感謝各地校友會</a:t>
            </a:r>
            <a:r>
              <a:rPr lang="zh-TW" altLang="en-US" dirty="0"/>
              <a:t>的大力協助與一些地方人士在我們遇到困境時助一臂之力，若是沒有這些協助，我們可能是無法走完這次的旅程</a:t>
            </a:r>
            <a:r>
              <a:rPr lang="en-US" dirty="0"/>
              <a:t>!</a:t>
            </a:r>
          </a:p>
        </p:txBody>
      </p:sp>
      <p:pic>
        <p:nvPicPr>
          <p:cNvPr id="11" name="Picture 3" descr="H:\終極版板板\photo\307685_392869824132605_565106231_n.jpg"/>
          <p:cNvPicPr>
            <a:picLocks noChangeAspect="1" noChangeArrowheads="1"/>
          </p:cNvPicPr>
          <p:nvPr/>
        </p:nvPicPr>
        <p:blipFill>
          <a:blip r:embed="rId4"/>
          <a:srcRect l="24392" t="30419" r="38265" b="35181"/>
          <a:stretch>
            <a:fillRect/>
          </a:stretch>
        </p:blipFill>
        <p:spPr bwMode="auto">
          <a:xfrm>
            <a:off x="457201" y="4173815"/>
            <a:ext cx="2002042" cy="2497917"/>
          </a:xfrm>
          <a:prstGeom prst="rect">
            <a:avLst/>
          </a:prstGeom>
          <a:ln>
            <a:noFill/>
          </a:ln>
          <a:effectLst>
            <a:softEdge rad="112500"/>
          </a:effectLst>
        </p:spPr>
      </p:pic>
      <p:sp>
        <p:nvSpPr>
          <p:cNvPr id="7" name="Rectangle 6"/>
          <p:cNvSpPr/>
          <p:nvPr/>
        </p:nvSpPr>
        <p:spPr>
          <a:xfrm>
            <a:off x="2520372" y="4216193"/>
            <a:ext cx="5675362" cy="1754327"/>
          </a:xfrm>
          <a:prstGeom prst="rect">
            <a:avLst/>
          </a:prstGeom>
        </p:spPr>
        <p:txBody>
          <a:bodyPr wrap="square">
            <a:spAutoFit/>
          </a:bodyPr>
          <a:lstStyle/>
          <a:p>
            <a:r>
              <a:rPr lang="en-US" altLang="zh-CHT" dirty="0" smtClean="0"/>
              <a:t>  </a:t>
            </a:r>
            <a:r>
              <a:rPr lang="zh-CHT" altLang="en-US" dirty="0" smtClean="0"/>
              <a:t>很開心藉由這</a:t>
            </a:r>
            <a:r>
              <a:rPr lang="zh-CHT" altLang="en-US" dirty="0"/>
              <a:t>個計畫和各地的大朋友小朋友打球，</a:t>
            </a:r>
          </a:p>
          <a:p>
            <a:r>
              <a:rPr lang="zh-CHT" altLang="en-US" dirty="0"/>
              <a:t>小學方面，因為資源缺乏的關係，所以在教導排球這塊</a:t>
            </a:r>
          </a:p>
          <a:p>
            <a:r>
              <a:rPr lang="zh-CHT" altLang="en-US" dirty="0"/>
              <a:t>比較不重視，很期待能把這次捐球當成是一個種子，讓</a:t>
            </a:r>
          </a:p>
          <a:p>
            <a:r>
              <a:rPr lang="zh-CHT" altLang="en-US" dirty="0"/>
              <a:t>小朋友從小接觸排球運動；也謝謝一起響應捐助球的球</a:t>
            </a:r>
          </a:p>
          <a:p>
            <a:r>
              <a:rPr lang="zh-CHT" altLang="en-US" dirty="0"/>
              <a:t>隊們，讓這個愛心計畫得以延續擴大下去。</a:t>
            </a:r>
          </a:p>
          <a:p>
            <a:endParaRPr lang="zh-CHT" altLang="en-US" dirty="0"/>
          </a:p>
        </p:txBody>
      </p:sp>
      <p:sp>
        <p:nvSpPr>
          <p:cNvPr id="14" name="矩形 34"/>
          <p:cNvSpPr/>
          <p:nvPr/>
        </p:nvSpPr>
        <p:spPr>
          <a:xfrm>
            <a:off x="1319277" y="6227000"/>
            <a:ext cx="1136579" cy="4565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5" name="文字方塊 5"/>
          <p:cNvSpPr txBox="1"/>
          <p:nvPr/>
        </p:nvSpPr>
        <p:spPr>
          <a:xfrm>
            <a:off x="1319278" y="6227000"/>
            <a:ext cx="1107996"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李怡欣</a:t>
            </a:r>
            <a:endParaRPr lang="zh-TW" altLang="en-US" sz="2400" b="1" dirty="0">
              <a:latin typeface="微軟正黑體" pitchFamily="34" charset="-120"/>
              <a:ea typeface="微軟正黑體" pitchFamily="34" charset="-120"/>
            </a:endParaRPr>
          </a:p>
        </p:txBody>
      </p:sp>
      <p:sp>
        <p:nvSpPr>
          <p:cNvPr id="16" name="矩形 32"/>
          <p:cNvSpPr/>
          <p:nvPr/>
        </p:nvSpPr>
        <p:spPr>
          <a:xfrm>
            <a:off x="1537106" y="2824859"/>
            <a:ext cx="800219" cy="4616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7" name="文字方塊 3"/>
          <p:cNvSpPr txBox="1"/>
          <p:nvPr/>
        </p:nvSpPr>
        <p:spPr>
          <a:xfrm>
            <a:off x="1537106" y="2860415"/>
            <a:ext cx="800219"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寧政</a:t>
            </a:r>
            <a:endParaRPr lang="zh-TW" altLang="en-US" sz="2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155414432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692400" cy="694039"/>
          </a:xfrm>
        </p:spPr>
        <p:txBody>
          <a:bodyPr>
            <a:noAutofit/>
          </a:bodyPr>
          <a:lstStyle/>
          <a:p>
            <a:r>
              <a:rPr lang="zh-TW" altLang="en-US" sz="4000" b="1" dirty="0" smtClean="0">
                <a:solidFill>
                  <a:schemeClr val="tx1"/>
                </a:solidFill>
                <a:latin typeface="微軟正黑體"/>
                <a:ea typeface="微軟正黑體"/>
                <a:cs typeface="微軟正黑體"/>
              </a:rPr>
              <a:t>心得＆感想</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66907"/>
            <a:ext cx="3621504" cy="369332"/>
          </a:xfrm>
          <a:prstGeom prst="rect">
            <a:avLst/>
          </a:prstGeom>
          <a:noFill/>
        </p:spPr>
        <p:txBody>
          <a:bodyPr wrap="none" rtlCol="0">
            <a:spAutoFit/>
          </a:bodyPr>
          <a:lstStyle/>
          <a:p>
            <a:r>
              <a:rPr lang="en-US" altLang="zh-TW" dirty="0" smtClean="0">
                <a:solidFill>
                  <a:schemeClr val="tx2"/>
                </a:solidFill>
                <a:latin typeface="Marker Felt"/>
                <a:cs typeface="Marker Felt"/>
              </a:rPr>
              <a:t>What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think</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&amp;</a:t>
            </a:r>
            <a:r>
              <a:rPr lang="zh-TW" altLang="en-US" dirty="0" smtClean="0">
                <a:solidFill>
                  <a:schemeClr val="tx2"/>
                </a:solidFill>
                <a:latin typeface="Marker Felt"/>
                <a:cs typeface="Marker Felt"/>
              </a:rPr>
              <a:t> </a:t>
            </a:r>
            <a:r>
              <a:rPr lang="en-US" altLang="zh-TW" dirty="0">
                <a:solidFill>
                  <a:schemeClr val="tx2"/>
                </a:solidFill>
                <a:latin typeface="Marker Felt"/>
                <a:cs typeface="Marker Felt"/>
              </a:rPr>
              <a:t>W</a:t>
            </a:r>
            <a:r>
              <a:rPr lang="en-US" altLang="zh-TW" dirty="0" smtClean="0">
                <a:solidFill>
                  <a:schemeClr val="tx2"/>
                </a:solidFill>
                <a:latin typeface="Marker Felt"/>
                <a:cs typeface="Marker Felt"/>
              </a:rPr>
              <a:t>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learned</a:t>
            </a:r>
          </a:p>
        </p:txBody>
      </p:sp>
      <p:pic>
        <p:nvPicPr>
          <p:cNvPr id="9" name="Picture 8" descr="469125_371615019610945_1817826785_o"/>
          <p:cNvPicPr>
            <a:picLocks noChangeAspect="1" noChangeArrowheads="1"/>
          </p:cNvPicPr>
          <p:nvPr/>
        </p:nvPicPr>
        <p:blipFill>
          <a:blip r:embed="rId3"/>
          <a:srcRect l="55037" t="13672"/>
          <a:stretch>
            <a:fillRect/>
          </a:stretch>
        </p:blipFill>
        <p:spPr bwMode="auto">
          <a:xfrm>
            <a:off x="457201" y="3863073"/>
            <a:ext cx="1632367" cy="2078144"/>
          </a:xfrm>
          <a:prstGeom prst="rect">
            <a:avLst/>
          </a:prstGeom>
          <a:ln>
            <a:noFill/>
          </a:ln>
          <a:effectLst>
            <a:softEdge rad="112500"/>
          </a:effectLst>
        </p:spPr>
      </p:pic>
      <p:sp>
        <p:nvSpPr>
          <p:cNvPr id="3" name="Rectangle 2"/>
          <p:cNvSpPr/>
          <p:nvPr/>
        </p:nvSpPr>
        <p:spPr>
          <a:xfrm>
            <a:off x="2286000" y="3902711"/>
            <a:ext cx="6705600" cy="1754327"/>
          </a:xfrm>
          <a:prstGeom prst="rect">
            <a:avLst/>
          </a:prstGeom>
        </p:spPr>
        <p:txBody>
          <a:bodyPr wrap="square">
            <a:spAutoFit/>
          </a:bodyPr>
          <a:lstStyle/>
          <a:p>
            <a:r>
              <a:rPr lang="en-US" altLang="zh-TW" dirty="0" smtClean="0"/>
              <a:t>  </a:t>
            </a:r>
            <a:r>
              <a:rPr lang="zh-TW" altLang="en-US" dirty="0" smtClean="0"/>
              <a:t>這</a:t>
            </a:r>
            <a:r>
              <a:rPr lang="en-US" dirty="0"/>
              <a:t>10</a:t>
            </a:r>
            <a:r>
              <a:rPr lang="zh-TW" altLang="en-US" dirty="0"/>
              <a:t>天的旅程裡，</a:t>
            </a:r>
            <a:r>
              <a:rPr lang="zh-TW" altLang="en-US" dirty="0" smtClean="0"/>
              <a:t>我覺得我打排球有進步</a:t>
            </a:r>
            <a:r>
              <a:rPr lang="zh-TW" altLang="en-US" dirty="0"/>
              <a:t>不少，畢竟天天都打，除此之外也看到了很多地區不同的國小和大學，很多較偏遠的國小，要到達那真的不方便，相對於大城市裡的國小，他們也真的需要球或是一些器材方面的幫助。</a:t>
            </a:r>
            <a:endParaRPr lang="en-US" dirty="0"/>
          </a:p>
          <a:p>
            <a:r>
              <a:rPr lang="en-US" altLang="zh-TW" dirty="0" smtClean="0"/>
              <a:t>  </a:t>
            </a:r>
            <a:r>
              <a:rPr lang="zh-TW" altLang="en-US" dirty="0" smtClean="0"/>
              <a:t>這次也在不同球場打球</a:t>
            </a:r>
            <a:r>
              <a:rPr lang="zh-TW" altLang="en-US" dirty="0"/>
              <a:t>，有的靠山有的靠海，實在美麗，還有打一半有大船入港的。</a:t>
            </a:r>
            <a:endParaRPr lang="en-US" dirty="0"/>
          </a:p>
        </p:txBody>
      </p:sp>
      <p:sp>
        <p:nvSpPr>
          <p:cNvPr id="14" name="矩形 35"/>
          <p:cNvSpPr/>
          <p:nvPr/>
        </p:nvSpPr>
        <p:spPr>
          <a:xfrm>
            <a:off x="1006737" y="5531007"/>
            <a:ext cx="1279263" cy="4813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5" name="文字方塊 8"/>
          <p:cNvSpPr txBox="1"/>
          <p:nvPr/>
        </p:nvSpPr>
        <p:spPr>
          <a:xfrm>
            <a:off x="1006737" y="5536478"/>
            <a:ext cx="1107996"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林忠敏</a:t>
            </a:r>
            <a:endParaRPr lang="en-US" altLang="zh-TW" sz="2400" b="1" dirty="0" smtClean="0">
              <a:latin typeface="微軟正黑體" pitchFamily="34" charset="-120"/>
              <a:ea typeface="微軟正黑體" pitchFamily="34" charset="-120"/>
            </a:endParaRPr>
          </a:p>
        </p:txBody>
      </p:sp>
      <p:pic>
        <p:nvPicPr>
          <p:cNvPr id="13" name="Picture 2" descr="H:\終極版板板\photo\294905_470404156375180_2082088768_n.jpg"/>
          <p:cNvPicPr>
            <a:picLocks noChangeAspect="1" noChangeArrowheads="1"/>
          </p:cNvPicPr>
          <p:nvPr/>
        </p:nvPicPr>
        <p:blipFill>
          <a:blip r:embed="rId4"/>
          <a:srcRect/>
          <a:stretch>
            <a:fillRect/>
          </a:stretch>
        </p:blipFill>
        <p:spPr bwMode="auto">
          <a:xfrm>
            <a:off x="457201" y="1468343"/>
            <a:ext cx="2043388" cy="1532541"/>
          </a:xfrm>
          <a:prstGeom prst="rect">
            <a:avLst/>
          </a:prstGeom>
          <a:ln>
            <a:noFill/>
          </a:ln>
          <a:effectLst>
            <a:softEdge rad="112500"/>
          </a:effectLst>
        </p:spPr>
      </p:pic>
      <p:sp>
        <p:nvSpPr>
          <p:cNvPr id="18" name="矩形 28"/>
          <p:cNvSpPr/>
          <p:nvPr/>
        </p:nvSpPr>
        <p:spPr>
          <a:xfrm>
            <a:off x="1392592" y="2614163"/>
            <a:ext cx="1273213" cy="38232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9" name="文字方塊 9"/>
          <p:cNvSpPr txBox="1"/>
          <p:nvPr/>
        </p:nvSpPr>
        <p:spPr>
          <a:xfrm>
            <a:off x="1392593" y="2623884"/>
            <a:ext cx="1107996"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楊雅喬</a:t>
            </a:r>
            <a:endParaRPr lang="en-US" altLang="zh-TW" sz="2400" b="1" dirty="0" smtClean="0">
              <a:latin typeface="微軟正黑體" pitchFamily="34" charset="-120"/>
              <a:ea typeface="微軟正黑體" pitchFamily="34" charset="-120"/>
            </a:endParaRPr>
          </a:p>
        </p:txBody>
      </p:sp>
      <p:sp>
        <p:nvSpPr>
          <p:cNvPr id="20" name="Rectangle 19"/>
          <p:cNvSpPr/>
          <p:nvPr/>
        </p:nvSpPr>
        <p:spPr>
          <a:xfrm>
            <a:off x="2665805" y="1521882"/>
            <a:ext cx="6054862" cy="2031325"/>
          </a:xfrm>
          <a:prstGeom prst="rect">
            <a:avLst/>
          </a:prstGeom>
        </p:spPr>
        <p:txBody>
          <a:bodyPr wrap="square">
            <a:spAutoFit/>
          </a:bodyPr>
          <a:lstStyle/>
          <a:p>
            <a:r>
              <a:rPr lang="en-US" altLang="zh-CHT" smtClean="0"/>
              <a:t>  </a:t>
            </a:r>
            <a:r>
              <a:rPr lang="zh-CHT" altLang="en-US" smtClean="0"/>
              <a:t>這次排山倒海熱血八人排球使命必</a:t>
            </a:r>
            <a:r>
              <a:rPr lang="zh-CHT" altLang="en-US" dirty="0"/>
              <a:t>達的環島行程中，我們分別在小學的部分進行送球活動與簡易教學和交流，大學的部分則是友誼賽交流。旅程中最大收穫是，小朋友們在打球時開心活潑的樣子，還有老師們、各地排球同好的支持與肯定，不僅分享彼此對排球的熱情並且希望這個活動一直延續下去，很感謝校友會還有所有觸及這個活動的朋友們的祝福與支持和幫忙。</a:t>
            </a:r>
            <a:endParaRPr lang="en-US" dirty="0"/>
          </a:p>
        </p:txBody>
      </p:sp>
    </p:spTree>
    <p:extLst>
      <p:ext uri="{BB962C8B-B14F-4D97-AF65-F5344CB8AC3E}">
        <p14:creationId xmlns:p14="http://schemas.microsoft.com/office/powerpoint/2010/main" val="147204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692400" cy="694039"/>
          </a:xfrm>
        </p:spPr>
        <p:txBody>
          <a:bodyPr>
            <a:noAutofit/>
          </a:bodyPr>
          <a:lstStyle/>
          <a:p>
            <a:r>
              <a:rPr lang="zh-TW" altLang="en-US" sz="4000" b="1" dirty="0" smtClean="0">
                <a:solidFill>
                  <a:schemeClr val="tx1"/>
                </a:solidFill>
                <a:latin typeface="微軟正黑體"/>
                <a:ea typeface="微軟正黑體"/>
                <a:cs typeface="微軟正黑體"/>
              </a:rPr>
              <a:t>心得＆感想</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66907"/>
            <a:ext cx="3621504" cy="369332"/>
          </a:xfrm>
          <a:prstGeom prst="rect">
            <a:avLst/>
          </a:prstGeom>
          <a:noFill/>
        </p:spPr>
        <p:txBody>
          <a:bodyPr wrap="none" rtlCol="0">
            <a:spAutoFit/>
          </a:bodyPr>
          <a:lstStyle/>
          <a:p>
            <a:r>
              <a:rPr lang="en-US" altLang="zh-TW" dirty="0" smtClean="0">
                <a:solidFill>
                  <a:schemeClr val="tx2"/>
                </a:solidFill>
                <a:latin typeface="Marker Felt"/>
                <a:cs typeface="Marker Felt"/>
              </a:rPr>
              <a:t>What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think</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&amp;</a:t>
            </a:r>
            <a:r>
              <a:rPr lang="zh-TW" altLang="en-US" dirty="0" smtClean="0">
                <a:solidFill>
                  <a:schemeClr val="tx2"/>
                </a:solidFill>
                <a:latin typeface="Marker Felt"/>
                <a:cs typeface="Marker Felt"/>
              </a:rPr>
              <a:t> </a:t>
            </a:r>
            <a:r>
              <a:rPr lang="en-US" altLang="zh-TW" dirty="0">
                <a:solidFill>
                  <a:schemeClr val="tx2"/>
                </a:solidFill>
                <a:latin typeface="Marker Felt"/>
                <a:cs typeface="Marker Felt"/>
              </a:rPr>
              <a:t>W</a:t>
            </a:r>
            <a:r>
              <a:rPr lang="en-US" altLang="zh-TW" dirty="0" smtClean="0">
                <a:solidFill>
                  <a:schemeClr val="tx2"/>
                </a:solidFill>
                <a:latin typeface="Marker Felt"/>
                <a:cs typeface="Marker Felt"/>
              </a:rPr>
              <a:t>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learned</a:t>
            </a:r>
          </a:p>
        </p:txBody>
      </p:sp>
      <p:pic>
        <p:nvPicPr>
          <p:cNvPr id="12" name="Picture 5" descr="H:\終極版板板\photo\774748_471336256259491_403863307_o.jpg"/>
          <p:cNvPicPr>
            <a:picLocks noChangeAspect="1" noChangeArrowheads="1"/>
          </p:cNvPicPr>
          <p:nvPr/>
        </p:nvPicPr>
        <p:blipFill>
          <a:blip r:embed="rId3"/>
          <a:srcRect/>
          <a:stretch>
            <a:fillRect/>
          </a:stretch>
        </p:blipFill>
        <p:spPr bwMode="auto">
          <a:xfrm>
            <a:off x="575897" y="1527342"/>
            <a:ext cx="1456267" cy="2184934"/>
          </a:xfrm>
          <a:prstGeom prst="rect">
            <a:avLst/>
          </a:prstGeom>
          <a:ln>
            <a:noFill/>
          </a:ln>
          <a:effectLst>
            <a:softEdge rad="112500"/>
          </a:effectLst>
        </p:spPr>
      </p:pic>
      <p:sp>
        <p:nvSpPr>
          <p:cNvPr id="16" name="矩形 32"/>
          <p:cNvSpPr/>
          <p:nvPr/>
        </p:nvSpPr>
        <p:spPr>
          <a:xfrm>
            <a:off x="1203267" y="3336618"/>
            <a:ext cx="1125641" cy="4616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7" name="文字方塊 3"/>
          <p:cNvSpPr txBox="1"/>
          <p:nvPr/>
        </p:nvSpPr>
        <p:spPr>
          <a:xfrm>
            <a:off x="1203268" y="3397152"/>
            <a:ext cx="1107996"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顏靖丞</a:t>
            </a:r>
            <a:endParaRPr lang="zh-TW" altLang="en-US" sz="2400" b="1" dirty="0">
              <a:latin typeface="微軟正黑體" pitchFamily="34" charset="-120"/>
              <a:ea typeface="微軟正黑體" pitchFamily="34" charset="-120"/>
            </a:endParaRPr>
          </a:p>
        </p:txBody>
      </p:sp>
      <p:sp>
        <p:nvSpPr>
          <p:cNvPr id="5" name="Rectangle 4"/>
          <p:cNvSpPr/>
          <p:nvPr/>
        </p:nvSpPr>
        <p:spPr>
          <a:xfrm>
            <a:off x="2311264" y="1588617"/>
            <a:ext cx="6163734" cy="4247317"/>
          </a:xfrm>
          <a:prstGeom prst="rect">
            <a:avLst/>
          </a:prstGeom>
        </p:spPr>
        <p:txBody>
          <a:bodyPr wrap="square">
            <a:spAutoFit/>
          </a:bodyPr>
          <a:lstStyle/>
          <a:p>
            <a:r>
              <a:rPr lang="zh-CHT" altLang="en-US" dirty="0"/>
              <a:t>間關百里，我們繞了一個島。</a:t>
            </a:r>
          </a:p>
          <a:p>
            <a:r>
              <a:rPr lang="zh-CHT" altLang="en-US" dirty="0"/>
              <a:t>把雙足的泥印片片踏往山林、城市以及海洋，悄然間環島的形式對於個人上有了意義。當海洋在眼前鋪展開來，坐在路旁觀海的我彷彿能感受到浪潮打在岸上的微震；而當日方初曉，漠漠水田真有白鷺，映照著鑲在遠方的雲，恬淡的農村景象是在地的日常、是我的想望。</a:t>
            </a:r>
          </a:p>
          <a:p>
            <a:r>
              <a:rPr lang="zh-CHT" altLang="en-US" dirty="0"/>
              <a:t>因為這麼真實的收入眼簾，此時才真的意識到我和他的連結，和台灣的連結。也因此，我們所經過的地方才會成為心中的台灣，才會關照他，進而反思到整個島嶼。</a:t>
            </a:r>
            <a:endParaRPr lang="en-US" altLang="zh-CHT" dirty="0" smtClean="0"/>
          </a:p>
          <a:p>
            <a:r>
              <a:rPr lang="zh-CHT" altLang="en-US" dirty="0" smtClean="0"/>
              <a:t>我們</a:t>
            </a:r>
            <a:r>
              <a:rPr lang="zh-CHT" altLang="en-US" dirty="0"/>
              <a:t>是一群由排球維繫起來的人，這份共有也支持著環島過程中的種種事物，把我們帶往台灣各地，也讓排球打在手臂的聲響留在曾經晤面的的所有人耳中。回想起，旅途中有句話次次在心裡迴盪</a:t>
            </a:r>
            <a:r>
              <a:rPr lang="en-US" altLang="zh-CHT" dirty="0"/>
              <a:t>:</a:t>
            </a:r>
            <a:r>
              <a:rPr lang="zh-CHT" altLang="en-US" dirty="0"/>
              <a:t>「當你真心渴望某樣東西時，整個宇宙都會聯合起來幫助你完成」本著牽引的心所寄望的事也似乎有所完成。</a:t>
            </a:r>
            <a:endParaRPr lang="en-US" dirty="0"/>
          </a:p>
        </p:txBody>
      </p:sp>
    </p:spTree>
    <p:extLst>
      <p:ext uri="{BB962C8B-B14F-4D97-AF65-F5344CB8AC3E}">
        <p14:creationId xmlns:p14="http://schemas.microsoft.com/office/powerpoint/2010/main" val="86300365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11" descr="封d.png"/>
          <p:cNvPicPr/>
          <p:nvPr/>
        </p:nvPicPr>
        <p:blipFill>
          <a:blip r:embed="rId2" cstate="print">
            <a:alphaModFix amt="15000"/>
          </a:blip>
          <a:srcRect r="5184" b="-28"/>
          <a:stretch>
            <a:fillRect/>
          </a:stretch>
        </p:blipFill>
        <p:spPr>
          <a:xfrm>
            <a:off x="457201" y="214052"/>
            <a:ext cx="3159928" cy="960763"/>
          </a:xfrm>
          <a:prstGeom prst="rect">
            <a:avLst/>
          </a:prstGeom>
        </p:spPr>
      </p:pic>
      <p:sp>
        <p:nvSpPr>
          <p:cNvPr id="2" name="Title 1"/>
          <p:cNvSpPr>
            <a:spLocks noGrp="1"/>
          </p:cNvSpPr>
          <p:nvPr>
            <p:ph type="title"/>
          </p:nvPr>
        </p:nvSpPr>
        <p:spPr>
          <a:xfrm>
            <a:off x="457200" y="214052"/>
            <a:ext cx="2692400" cy="694039"/>
          </a:xfrm>
        </p:spPr>
        <p:txBody>
          <a:bodyPr>
            <a:noAutofit/>
          </a:bodyPr>
          <a:lstStyle/>
          <a:p>
            <a:r>
              <a:rPr lang="zh-TW" altLang="en-US" sz="4000" b="1" dirty="0" smtClean="0">
                <a:solidFill>
                  <a:schemeClr val="tx1"/>
                </a:solidFill>
                <a:latin typeface="微軟正黑體"/>
                <a:ea typeface="微軟正黑體"/>
                <a:cs typeface="微軟正黑體"/>
              </a:rPr>
              <a:t>心得＆感想</a:t>
            </a:r>
            <a:endParaRPr lang="en-US" sz="4000" b="1" dirty="0">
              <a:solidFill>
                <a:schemeClr val="tx1"/>
              </a:solidFill>
              <a:latin typeface="微軟正黑體"/>
              <a:ea typeface="微軟正黑體"/>
              <a:cs typeface="微軟正黑體"/>
            </a:endParaRPr>
          </a:p>
        </p:txBody>
      </p:sp>
      <p:sp>
        <p:nvSpPr>
          <p:cNvPr id="4" name="TextBox 3"/>
          <p:cNvSpPr txBox="1"/>
          <p:nvPr/>
        </p:nvSpPr>
        <p:spPr>
          <a:xfrm>
            <a:off x="457201" y="866907"/>
            <a:ext cx="3621504" cy="369332"/>
          </a:xfrm>
          <a:prstGeom prst="rect">
            <a:avLst/>
          </a:prstGeom>
          <a:noFill/>
        </p:spPr>
        <p:txBody>
          <a:bodyPr wrap="none" rtlCol="0">
            <a:spAutoFit/>
          </a:bodyPr>
          <a:lstStyle/>
          <a:p>
            <a:r>
              <a:rPr lang="en-US" altLang="zh-TW" dirty="0" smtClean="0">
                <a:solidFill>
                  <a:schemeClr val="tx2"/>
                </a:solidFill>
                <a:latin typeface="Marker Felt"/>
                <a:cs typeface="Marker Felt"/>
              </a:rPr>
              <a:t>What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think</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&amp;</a:t>
            </a:r>
            <a:r>
              <a:rPr lang="zh-TW" altLang="en-US" dirty="0" smtClean="0">
                <a:solidFill>
                  <a:schemeClr val="tx2"/>
                </a:solidFill>
                <a:latin typeface="Marker Felt"/>
                <a:cs typeface="Marker Felt"/>
              </a:rPr>
              <a:t> </a:t>
            </a:r>
            <a:r>
              <a:rPr lang="en-US" altLang="zh-TW" dirty="0">
                <a:solidFill>
                  <a:schemeClr val="tx2"/>
                </a:solidFill>
                <a:latin typeface="Marker Felt"/>
                <a:cs typeface="Marker Felt"/>
              </a:rPr>
              <a:t>W</a:t>
            </a:r>
            <a:r>
              <a:rPr lang="en-US" altLang="zh-TW" dirty="0" smtClean="0">
                <a:solidFill>
                  <a:schemeClr val="tx2"/>
                </a:solidFill>
                <a:latin typeface="Marker Felt"/>
                <a:cs typeface="Marker Felt"/>
              </a:rPr>
              <a:t>hat</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we</a:t>
            </a:r>
            <a:r>
              <a:rPr lang="zh-TW" altLang="en-US" dirty="0" smtClean="0">
                <a:solidFill>
                  <a:schemeClr val="tx2"/>
                </a:solidFill>
                <a:latin typeface="Marker Felt"/>
                <a:cs typeface="Marker Felt"/>
              </a:rPr>
              <a:t> </a:t>
            </a:r>
            <a:r>
              <a:rPr lang="en-US" altLang="zh-TW" dirty="0" smtClean="0">
                <a:solidFill>
                  <a:schemeClr val="tx2"/>
                </a:solidFill>
                <a:latin typeface="Marker Felt"/>
                <a:cs typeface="Marker Felt"/>
              </a:rPr>
              <a:t>learned</a:t>
            </a:r>
          </a:p>
        </p:txBody>
      </p:sp>
      <p:pic>
        <p:nvPicPr>
          <p:cNvPr id="10" name="Picture 4" descr="H:\終極版板板\photo\970449_10200571751870596_1766662921_n.jpg"/>
          <p:cNvPicPr>
            <a:picLocks noChangeAspect="1" noChangeArrowheads="1"/>
          </p:cNvPicPr>
          <p:nvPr/>
        </p:nvPicPr>
        <p:blipFill>
          <a:blip r:embed="rId3"/>
          <a:srcRect/>
          <a:stretch>
            <a:fillRect/>
          </a:stretch>
        </p:blipFill>
        <p:spPr bwMode="auto">
          <a:xfrm>
            <a:off x="457201" y="1557867"/>
            <a:ext cx="1623244" cy="2164325"/>
          </a:xfrm>
          <a:prstGeom prst="rect">
            <a:avLst/>
          </a:prstGeom>
          <a:ln>
            <a:noFill/>
          </a:ln>
          <a:effectLst>
            <a:softEdge rad="112500"/>
          </a:effectLst>
        </p:spPr>
      </p:pic>
      <p:sp>
        <p:nvSpPr>
          <p:cNvPr id="15" name="矩形 32"/>
          <p:cNvSpPr/>
          <p:nvPr/>
        </p:nvSpPr>
        <p:spPr>
          <a:xfrm>
            <a:off x="1126382" y="3342472"/>
            <a:ext cx="1107996" cy="4616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6" name="文字方塊 25"/>
          <p:cNvSpPr txBox="1"/>
          <p:nvPr/>
        </p:nvSpPr>
        <p:spPr>
          <a:xfrm>
            <a:off x="1126382" y="3342472"/>
            <a:ext cx="1107996" cy="461665"/>
          </a:xfrm>
          <a:prstGeom prst="rect">
            <a:avLst/>
          </a:prstGeom>
          <a:noFill/>
        </p:spPr>
        <p:txBody>
          <a:bodyPr wrap="none" rtlCol="0">
            <a:spAutoFit/>
          </a:bodyPr>
          <a:lstStyle/>
          <a:p>
            <a:r>
              <a:rPr lang="zh-TW" altLang="en-US" sz="2400" b="1" dirty="0" smtClean="0">
                <a:latin typeface="微軟正黑體" pitchFamily="34" charset="-120"/>
                <a:ea typeface="微軟正黑體" pitchFamily="34" charset="-120"/>
              </a:rPr>
              <a:t>陳岑羽</a:t>
            </a:r>
            <a:endParaRPr lang="zh-TW" altLang="en-US" sz="2400" b="1" dirty="0">
              <a:latin typeface="微軟正黑體" pitchFamily="34" charset="-120"/>
              <a:ea typeface="微軟正黑體" pitchFamily="34" charset="-120"/>
            </a:endParaRPr>
          </a:p>
        </p:txBody>
      </p:sp>
      <p:sp>
        <p:nvSpPr>
          <p:cNvPr id="7" name="TextBox 6"/>
          <p:cNvSpPr txBox="1"/>
          <p:nvPr/>
        </p:nvSpPr>
        <p:spPr>
          <a:xfrm>
            <a:off x="2080445" y="1634312"/>
            <a:ext cx="6657155" cy="3416320"/>
          </a:xfrm>
          <a:prstGeom prst="rect">
            <a:avLst/>
          </a:prstGeom>
          <a:noFill/>
        </p:spPr>
        <p:txBody>
          <a:bodyPr wrap="square" rtlCol="0">
            <a:spAutoFit/>
          </a:bodyPr>
          <a:lstStyle/>
          <a:p>
            <a:r>
              <a:rPr lang="en-US" altLang="zh-TW" dirty="0" smtClean="0"/>
              <a:t>  </a:t>
            </a:r>
            <a:r>
              <a:rPr lang="zh-TW" altLang="zh-TW" dirty="0" smtClean="0"/>
              <a:t>1</a:t>
            </a:r>
            <a:r>
              <a:rPr lang="en-US" altLang="zh-TW" dirty="0" smtClean="0"/>
              <a:t>0</a:t>
            </a:r>
            <a:r>
              <a:rPr lang="zh-TW" altLang="en-US" dirty="0" smtClean="0"/>
              <a:t>天以來的環島旅行，我們到過各個大大小小的城鎮。不論是</a:t>
            </a:r>
            <a:endParaRPr lang="en-US" altLang="zh-TW" dirty="0" smtClean="0"/>
          </a:p>
          <a:p>
            <a:r>
              <a:rPr lang="zh-TW" altLang="en-US" dirty="0" smtClean="0"/>
              <a:t>單純天真的小朋友們，亦或是充滿熱情的大學生，我們都是那些</a:t>
            </a:r>
            <a:endParaRPr lang="en-US" altLang="zh-TW" dirty="0" smtClean="0"/>
          </a:p>
          <a:p>
            <a:r>
              <a:rPr lang="zh-TW" altLang="en-US" dirty="0" smtClean="0"/>
              <a:t>對排球充斥熱忱的同好，在場上看到的盡是毫無保留的笑容。</a:t>
            </a:r>
            <a:endParaRPr lang="en-US" altLang="zh-TW" dirty="0" smtClean="0"/>
          </a:p>
          <a:p>
            <a:r>
              <a:rPr lang="en-US" altLang="zh-TW" dirty="0"/>
              <a:t> </a:t>
            </a:r>
            <a:r>
              <a:rPr lang="en-US" altLang="zh-TW" dirty="0" smtClean="0"/>
              <a:t> </a:t>
            </a:r>
            <a:r>
              <a:rPr lang="zh-TW" altLang="en-US" dirty="0" smtClean="0"/>
              <a:t>與國小小朋友們互動的過程中，</a:t>
            </a:r>
            <a:r>
              <a:rPr lang="en-US" altLang="zh-TW" dirty="0" smtClean="0"/>
              <a:t> </a:t>
            </a:r>
            <a:r>
              <a:rPr lang="zh-TW" altLang="en-US" dirty="0" smtClean="0"/>
              <a:t>他們並不在乎自己打得好與壞，</a:t>
            </a:r>
            <a:endParaRPr lang="en-US" altLang="zh-TW" dirty="0" smtClean="0"/>
          </a:p>
          <a:p>
            <a:r>
              <a:rPr lang="zh-TW" altLang="en-US" dirty="0" smtClean="0"/>
              <a:t>而是盡力接好每一顆球，就算打不好，所有隊員也會在場中央互相喊聲，給彼此信心！</a:t>
            </a:r>
            <a:endParaRPr lang="en-US" altLang="zh-TW" dirty="0" smtClean="0"/>
          </a:p>
          <a:p>
            <a:r>
              <a:rPr lang="en-US" altLang="zh-TW" dirty="0"/>
              <a:t> </a:t>
            </a:r>
            <a:r>
              <a:rPr lang="en-US" altLang="zh-TW" dirty="0" smtClean="0"/>
              <a:t> </a:t>
            </a:r>
            <a:r>
              <a:rPr lang="zh-TW" altLang="en-US" dirty="0" smtClean="0"/>
              <a:t>那種單純的打球動機，為了喜愛而打，在場上揮灑汗水。</a:t>
            </a:r>
            <a:endParaRPr lang="en-US" altLang="zh-TW" dirty="0" smtClean="0"/>
          </a:p>
          <a:p>
            <a:r>
              <a:rPr lang="zh-TW" altLang="en-US" dirty="0" smtClean="0"/>
              <a:t>隨著成長，我們似乎忘了初衷，忘了最初在場上打球的那份快</a:t>
            </a:r>
            <a:endParaRPr lang="en-US" altLang="zh-TW" dirty="0" smtClean="0"/>
          </a:p>
          <a:p>
            <a:r>
              <a:rPr lang="zh-TW" altLang="en-US" dirty="0" smtClean="0"/>
              <a:t>樂，只因為要贏得一場比賽，看著在環島過程中遇到的每一位小朋友及大學生，期盼自己能在場上找回原始的自己，繼續下一場感動。</a:t>
            </a:r>
            <a:endParaRPr lang="en-US" altLang="zh-TW" dirty="0" smtClean="0"/>
          </a:p>
          <a:p>
            <a:endParaRPr lang="en-US" altLang="zh-TW" dirty="0" smtClean="0"/>
          </a:p>
        </p:txBody>
      </p:sp>
    </p:spTree>
    <p:extLst>
      <p:ext uri="{BB962C8B-B14F-4D97-AF65-F5344CB8AC3E}">
        <p14:creationId xmlns:p14="http://schemas.microsoft.com/office/powerpoint/2010/main" val="318114252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686" y="608719"/>
            <a:ext cx="7075514" cy="2311670"/>
          </a:xfrm>
        </p:spPr>
        <p:txBody>
          <a:bodyPr/>
          <a:lstStyle/>
          <a:p>
            <a:r>
              <a:rPr lang="zh-TW" altLang="en-US" dirty="0" smtClean="0"/>
              <a:t>排山倒海</a:t>
            </a:r>
            <a:r>
              <a:rPr lang="en-US" altLang="zh-TW" dirty="0" smtClean="0"/>
              <a:t/>
            </a:r>
            <a:br>
              <a:rPr lang="en-US" altLang="zh-TW" dirty="0" smtClean="0"/>
            </a:br>
            <a:endParaRPr lang="en-US" dirty="0"/>
          </a:p>
        </p:txBody>
      </p:sp>
      <p:sp>
        <p:nvSpPr>
          <p:cNvPr id="3" name="Subtitle 2"/>
          <p:cNvSpPr>
            <a:spLocks noGrp="1"/>
          </p:cNvSpPr>
          <p:nvPr>
            <p:ph type="subTitle" idx="1"/>
          </p:nvPr>
        </p:nvSpPr>
        <p:spPr>
          <a:xfrm>
            <a:off x="1430860" y="3200400"/>
            <a:ext cx="6485467" cy="914400"/>
          </a:xfrm>
        </p:spPr>
        <p:txBody>
          <a:bodyPr>
            <a:noAutofit/>
          </a:bodyPr>
          <a:lstStyle/>
          <a:p>
            <a:r>
              <a:rPr lang="en-US" altLang="zh-TW" sz="3600" b="1" dirty="0">
                <a:latin typeface="Marker Felt"/>
                <a:cs typeface="Marker Felt"/>
              </a:rPr>
              <a:t>---</a:t>
            </a:r>
            <a:r>
              <a:rPr lang="zh-TW" altLang="en-US" sz="3600" dirty="0" smtClean="0">
                <a:latin typeface="微軟正黑體"/>
                <a:ea typeface="微軟正黑體"/>
                <a:cs typeface="微軟正黑體"/>
              </a:rPr>
              <a:t>計劃順利完成</a:t>
            </a:r>
            <a:r>
              <a:rPr lang="en-US" altLang="zh-TW" sz="3600" dirty="0" smtClean="0">
                <a:latin typeface="微軟正黑體"/>
                <a:ea typeface="微軟正黑體"/>
                <a:cs typeface="微軟正黑體"/>
              </a:rPr>
              <a:t> </a:t>
            </a:r>
            <a:r>
              <a:rPr lang="en-US" altLang="zh-TW" sz="3600" b="1" dirty="0" smtClean="0">
                <a:latin typeface="Marker Felt"/>
                <a:ea typeface="微軟正黑體"/>
                <a:cs typeface="Marker Felt"/>
              </a:rPr>
              <a:t>the END---</a:t>
            </a:r>
            <a:endParaRPr lang="en-US" sz="3600" b="1" dirty="0">
              <a:latin typeface="Marker Felt"/>
              <a:ea typeface="微軟正黑體"/>
              <a:cs typeface="Marker Felt"/>
            </a:endParaRPr>
          </a:p>
        </p:txBody>
      </p:sp>
      <p:sp>
        <p:nvSpPr>
          <p:cNvPr id="4" name="TextBox 3"/>
          <p:cNvSpPr txBox="1"/>
          <p:nvPr/>
        </p:nvSpPr>
        <p:spPr>
          <a:xfrm>
            <a:off x="786228" y="1763808"/>
            <a:ext cx="7879080" cy="1015663"/>
          </a:xfrm>
          <a:prstGeom prst="rect">
            <a:avLst/>
          </a:prstGeom>
          <a:noFill/>
        </p:spPr>
        <p:txBody>
          <a:bodyPr wrap="none" rtlCol="0">
            <a:spAutoFit/>
          </a:bodyPr>
          <a:lstStyle/>
          <a:p>
            <a:r>
              <a:rPr lang="zh-TW" altLang="en-US" sz="6000" dirty="0" smtClean="0"/>
              <a:t>熱血八人排球使命必達</a:t>
            </a:r>
            <a:endParaRPr lang="en-US" sz="6000" dirty="0"/>
          </a:p>
        </p:txBody>
      </p:sp>
      <p:pic>
        <p:nvPicPr>
          <p:cNvPr id="5" name="圖片 11" descr="封d.png"/>
          <p:cNvPicPr/>
          <p:nvPr/>
        </p:nvPicPr>
        <p:blipFill>
          <a:blip r:embed="rId2" cstate="print"/>
          <a:srcRect r="5184" b="-28"/>
          <a:stretch>
            <a:fillRect/>
          </a:stretch>
        </p:blipFill>
        <p:spPr>
          <a:xfrm>
            <a:off x="1952909" y="4343400"/>
            <a:ext cx="7191091" cy="2514600"/>
          </a:xfrm>
          <a:prstGeom prst="rect">
            <a:avLst/>
          </a:prstGeom>
        </p:spPr>
      </p:pic>
      <p:sp>
        <p:nvSpPr>
          <p:cNvPr id="6" name="TextBox 5"/>
          <p:cNvSpPr txBox="1"/>
          <p:nvPr/>
        </p:nvSpPr>
        <p:spPr>
          <a:xfrm>
            <a:off x="6756401" y="2595551"/>
            <a:ext cx="1820008" cy="400110"/>
          </a:xfrm>
          <a:prstGeom prst="rect">
            <a:avLst/>
          </a:prstGeom>
          <a:noFill/>
        </p:spPr>
        <p:txBody>
          <a:bodyPr wrap="square" rtlCol="0">
            <a:spAutoFit/>
          </a:bodyPr>
          <a:lstStyle/>
          <a:p>
            <a:r>
              <a:rPr lang="en-US" altLang="zh-TW" sz="2000" dirty="0" smtClean="0">
                <a:solidFill>
                  <a:schemeClr val="tx2"/>
                </a:solidFill>
                <a:latin typeface="Bauhaus 93"/>
                <a:cs typeface="Bauhaus 93"/>
              </a:rPr>
              <a:t>Hot</a:t>
            </a:r>
            <a:r>
              <a:rPr lang="zh-TW" altLang="en-US" sz="2000" dirty="0" smtClean="0">
                <a:solidFill>
                  <a:schemeClr val="tx2"/>
                </a:solidFill>
                <a:latin typeface="Bauhaus 93"/>
                <a:cs typeface="Bauhaus 93"/>
              </a:rPr>
              <a:t>-</a:t>
            </a:r>
            <a:r>
              <a:rPr lang="en-US" altLang="zh-TW" sz="2000" dirty="0" smtClean="0">
                <a:solidFill>
                  <a:schemeClr val="tx2"/>
                </a:solidFill>
                <a:latin typeface="Bauhaus 93"/>
                <a:cs typeface="Bauhaus 93"/>
              </a:rPr>
              <a:t>Blooded</a:t>
            </a:r>
            <a:r>
              <a:rPr lang="zh-TW" altLang="en-US" sz="2000" dirty="0" smtClean="0">
                <a:solidFill>
                  <a:schemeClr val="tx2"/>
                </a:solidFill>
                <a:latin typeface="Bauhaus 93"/>
                <a:cs typeface="Bauhaus 93"/>
              </a:rPr>
              <a:t> </a:t>
            </a:r>
            <a:r>
              <a:rPr lang="en-US" altLang="zh-TW" sz="2000" dirty="0" smtClean="0">
                <a:solidFill>
                  <a:schemeClr val="tx2"/>
                </a:solidFill>
                <a:latin typeface="Bauhaus 93"/>
                <a:cs typeface="Bauhaus 93"/>
              </a:rPr>
              <a:t>8</a:t>
            </a:r>
            <a:endParaRPr lang="en-US" sz="2000" dirty="0">
              <a:solidFill>
                <a:schemeClr val="tx2"/>
              </a:solidFill>
              <a:latin typeface="Bauhaus 93"/>
              <a:cs typeface="Bauhaus 93"/>
            </a:endParaRPr>
          </a:p>
        </p:txBody>
      </p:sp>
      <p:sp>
        <p:nvSpPr>
          <p:cNvPr id="7" name="Subtitle 2"/>
          <p:cNvSpPr txBox="1">
            <a:spLocks/>
          </p:cNvSpPr>
          <p:nvPr/>
        </p:nvSpPr>
        <p:spPr>
          <a:xfrm>
            <a:off x="1583260" y="2995661"/>
            <a:ext cx="6485467" cy="914400"/>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Font typeface="Arial" pitchFamily="34" charset="0"/>
              <a:buNone/>
              <a:defRPr sz="2000" b="0" kern="1200" cap="all" spc="120" baseline="0">
                <a:solidFill>
                  <a:schemeClr val="tx2"/>
                </a:solidFill>
                <a:latin typeface="+mj-lt"/>
                <a:ea typeface="+mn-ea"/>
                <a:cs typeface="+mn-cs"/>
              </a:defRPr>
            </a:lvl1pPr>
            <a:lvl2pPr marL="457200" indent="0" algn="ctr" defTabSz="914400" rtl="0" eaLnBrk="1" latinLnBrk="0" hangingPunct="1">
              <a:spcBef>
                <a:spcPct val="20000"/>
              </a:spcBef>
              <a:buClr>
                <a:schemeClr val="tx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tx2"/>
              </a:buClr>
              <a:buFont typeface="Arial" pitchFamily="34" charset="0"/>
              <a:buNone/>
              <a:defRPr sz="18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9pPr>
          </a:lstStyle>
          <a:p>
            <a:endParaRPr lang="en-US" sz="3600" b="1" dirty="0">
              <a:latin typeface="Marker Felt"/>
              <a:ea typeface="微軟正黑體"/>
              <a:cs typeface="Marker Felt"/>
            </a:endParaRPr>
          </a:p>
        </p:txBody>
      </p:sp>
    </p:spTree>
    <p:extLst>
      <p:ext uri="{BB962C8B-B14F-4D97-AF65-F5344CB8AC3E}">
        <p14:creationId xmlns:p14="http://schemas.microsoft.com/office/powerpoint/2010/main" val="90001665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Essential.thmx</Template>
  <TotalTime>1177</TotalTime>
  <Words>1211</Words>
  <Application>Microsoft Macintosh PowerPoint</Application>
  <PresentationFormat>On-screen Show (4:3)</PresentationFormat>
  <Paragraphs>158</Paragraphs>
  <Slides>19</Slides>
  <Notes>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Essential</vt:lpstr>
      <vt:lpstr>排山倒海 </vt:lpstr>
      <vt:lpstr>團隊簡介</vt:lpstr>
      <vt:lpstr> 認養校友會＆協助單位</vt:lpstr>
      <vt:lpstr>重點工作</vt:lpstr>
      <vt:lpstr>夢想內容</vt:lpstr>
      <vt:lpstr>夢想內容</vt:lpstr>
      <vt:lpstr>夢想內容</vt:lpstr>
      <vt:lpstr>夢想內容</vt:lpstr>
      <vt:lpstr>夢想內容</vt:lpstr>
      <vt:lpstr>夢想延續</vt:lpstr>
      <vt:lpstr>與校友會互動</vt:lpstr>
      <vt:lpstr>與校友會互動</vt:lpstr>
      <vt:lpstr>與校友會互動</vt:lpstr>
      <vt:lpstr>心得＆感想</vt:lpstr>
      <vt:lpstr>心得＆感想</vt:lpstr>
      <vt:lpstr>心得＆感想</vt:lpstr>
      <vt:lpstr>心得＆感想</vt:lpstr>
      <vt:lpstr>心得＆感想</vt:lpstr>
      <vt:lpstr>排山倒海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排山倒海 </dc:title>
  <dc:creator>Mac</dc:creator>
  <cp:lastModifiedBy>Mac</cp:lastModifiedBy>
  <cp:revision>77</cp:revision>
  <dcterms:created xsi:type="dcterms:W3CDTF">2013-09-04T04:01:14Z</dcterms:created>
  <dcterms:modified xsi:type="dcterms:W3CDTF">2013-09-09T18:40:29Z</dcterms:modified>
</cp:coreProperties>
</file>