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5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BF66-7612-4C03-B0CF-46A14D7948A9}" type="datetimeFigureOut">
              <a:rPr lang="zh-TW" altLang="en-US" smtClean="0"/>
              <a:t>2013/9/2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380BE-FD05-4A1A-A2C8-D385ED6A5F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2150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BF66-7612-4C03-B0CF-46A14D7948A9}" type="datetimeFigureOut">
              <a:rPr lang="zh-TW" altLang="en-US" smtClean="0"/>
              <a:t>2013/9/2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380BE-FD05-4A1A-A2C8-D385ED6A5F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9378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BF66-7612-4C03-B0CF-46A14D7948A9}" type="datetimeFigureOut">
              <a:rPr lang="zh-TW" altLang="en-US" smtClean="0"/>
              <a:t>2013/9/2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380BE-FD05-4A1A-A2C8-D385ED6A5F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9105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BF66-7612-4C03-B0CF-46A14D7948A9}" type="datetimeFigureOut">
              <a:rPr lang="zh-TW" altLang="en-US" smtClean="0"/>
              <a:t>2013/9/2</a:t>
            </a:fld>
            <a:endParaRPr lang="zh-TW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380BE-FD05-4A1A-A2C8-D385ED6A5F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9378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BF66-7612-4C03-B0CF-46A14D7948A9}" type="datetimeFigureOut">
              <a:rPr lang="zh-TW" altLang="en-US" smtClean="0"/>
              <a:t>2013/9/2</a:t>
            </a:fld>
            <a:endParaRPr lang="zh-TW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380BE-FD05-4A1A-A2C8-D385ED6A5F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1873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BF66-7612-4C03-B0CF-46A14D7948A9}" type="datetimeFigureOut">
              <a:rPr lang="zh-TW" altLang="en-US" smtClean="0"/>
              <a:t>2013/9/2</a:t>
            </a:fld>
            <a:endParaRPr lang="zh-TW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380BE-FD05-4A1A-A2C8-D385ED6A5F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9329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BF66-7612-4C03-B0CF-46A14D7948A9}" type="datetimeFigureOut">
              <a:rPr lang="zh-TW" altLang="en-US" smtClean="0"/>
              <a:t>2013/9/2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380BE-FD05-4A1A-A2C8-D385ED6A5F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5646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BF66-7612-4C03-B0CF-46A14D7948A9}" type="datetimeFigureOut">
              <a:rPr lang="zh-TW" altLang="en-US" smtClean="0"/>
              <a:t>2013/9/2</a:t>
            </a:fld>
            <a:endParaRPr lang="zh-TW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380BE-FD05-4A1A-A2C8-D385ED6A5F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72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BF66-7612-4C03-B0CF-46A14D7948A9}" type="datetimeFigureOut">
              <a:rPr lang="zh-TW" altLang="en-US" smtClean="0"/>
              <a:t>2013/9/2</a:t>
            </a:fld>
            <a:endParaRPr lang="zh-TW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380BE-FD05-4A1A-A2C8-D385ED6A5F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2607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BF66-7612-4C03-B0CF-46A14D7948A9}" type="datetimeFigureOut">
              <a:rPr lang="zh-TW" altLang="en-US" smtClean="0"/>
              <a:t>2013/9/2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380BE-FD05-4A1A-A2C8-D385ED6A5F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9522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BF66-7612-4C03-B0CF-46A14D7948A9}" type="datetimeFigureOut">
              <a:rPr lang="zh-TW" altLang="en-US" smtClean="0"/>
              <a:t>2013/9/2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380BE-FD05-4A1A-A2C8-D385ED6A5F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8943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431BF66-7612-4C03-B0CF-46A14D7948A9}" type="datetimeFigureOut">
              <a:rPr lang="zh-TW" altLang="en-US" smtClean="0"/>
              <a:t>2013/9/2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677380BE-FD05-4A1A-A2C8-D385ED6A5F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4923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1158386"/>
            <a:ext cx="7315200" cy="3255264"/>
          </a:xfrm>
        </p:spPr>
        <p:txBody>
          <a:bodyPr/>
          <a:lstStyle/>
          <a:p>
            <a:r>
              <a:rPr lang="zh-TW" altLang="en-US" sz="6000" dirty="0"/>
              <a:t>＜</a:t>
            </a:r>
            <a:r>
              <a:rPr lang="en-US" altLang="zh-TW" sz="6000" dirty="0"/>
              <a:t>Move</a:t>
            </a:r>
            <a:r>
              <a:rPr lang="zh-TW" altLang="en-US" sz="6000" dirty="0"/>
              <a:t>，募愛＞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4170762" y="4369995"/>
            <a:ext cx="7315200" cy="91440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zh-TW" altLang="en-US" sz="11200" dirty="0"/>
              <a:t>企管四陳玥年</a:t>
            </a:r>
            <a:endParaRPr lang="en-US" altLang="zh-TW" sz="11200" dirty="0"/>
          </a:p>
          <a:p>
            <a:pPr algn="ctr"/>
            <a:r>
              <a:rPr lang="zh-TW" altLang="en-US" sz="11200" dirty="0"/>
              <a:t>             粘慶豪</a:t>
            </a:r>
            <a:endParaRPr lang="en-US" altLang="zh-TW" sz="11200" dirty="0"/>
          </a:p>
          <a:p>
            <a:pPr algn="ctr"/>
            <a:r>
              <a:rPr lang="zh-TW" altLang="en-US" sz="11200" dirty="0"/>
              <a:t>政治四李明潔</a:t>
            </a:r>
            <a:endParaRPr lang="en-US" altLang="zh-TW" sz="11200" dirty="0"/>
          </a:p>
          <a:p>
            <a:pPr algn="ctr"/>
            <a:r>
              <a:rPr lang="zh-TW" altLang="en-US" sz="11200" dirty="0"/>
              <a:t>中文四趙    亭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942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128044"/>
          </a:xfrm>
        </p:spPr>
        <p:txBody>
          <a:bodyPr/>
          <a:lstStyle/>
          <a:p>
            <a:pPr algn="ctr"/>
            <a:r>
              <a:rPr lang="zh-TW" altLang="en-US" dirty="0" smtClean="0"/>
              <a:t>夢想內容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151060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2800" dirty="0" smtClean="0"/>
              <a:t>結合環</a:t>
            </a:r>
            <a:r>
              <a:rPr lang="zh-TW" altLang="en-US" sz="2800" dirty="0"/>
              <a:t>島與愛心服務計畫，希望讓社會的幸福</a:t>
            </a:r>
            <a:r>
              <a:rPr lang="zh-TW" altLang="en-US" sz="2800" dirty="0" smtClean="0"/>
              <a:t>寬度增加，也</a:t>
            </a:r>
            <a:r>
              <a:rPr lang="zh-TW" altLang="en-US" sz="2800" dirty="0"/>
              <a:t>讓他人看見一起加入送幸福行列。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9910" y="2939932"/>
            <a:ext cx="2947482" cy="9689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 smtClean="0"/>
              <a:t>認養校友會</a:t>
            </a:r>
            <a:endParaRPr lang="zh-TW" altLang="en-US" dirty="0"/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endParaRPr lang="en-US" altLang="zh-TW" sz="2800" dirty="0" smtClean="0">
              <a:latin typeface="+mn-ea"/>
            </a:endParaRPr>
          </a:p>
          <a:p>
            <a:pPr marL="0" indent="0">
              <a:buFont typeface="Wingdings 2" pitchFamily="18" charset="2"/>
              <a:buNone/>
            </a:pPr>
            <a:endParaRPr lang="en-US" altLang="zh-TW" sz="2800" dirty="0">
              <a:latin typeface="+mn-ea"/>
            </a:endParaRPr>
          </a:p>
          <a:p>
            <a:pPr marL="0" indent="0">
              <a:buFont typeface="Wingdings 2" pitchFamily="18" charset="2"/>
              <a:buNone/>
            </a:pPr>
            <a:endParaRPr lang="en-US" altLang="zh-TW" sz="2800" dirty="0" smtClean="0">
              <a:latin typeface="+mn-ea"/>
            </a:endParaRPr>
          </a:p>
          <a:p>
            <a:pPr marL="0" indent="0">
              <a:buFont typeface="Wingdings 2" pitchFamily="18" charset="2"/>
              <a:buNone/>
            </a:pPr>
            <a:endParaRPr lang="en-US" altLang="zh-TW" sz="2800" dirty="0">
              <a:latin typeface="+mn-ea"/>
            </a:endParaRPr>
          </a:p>
          <a:p>
            <a:pPr marL="0" indent="0">
              <a:buFont typeface="Wingdings 2" pitchFamily="18" charset="2"/>
              <a:buNone/>
            </a:pPr>
            <a:r>
              <a:rPr lang="zh-TW" altLang="en-US" sz="2800" dirty="0" smtClean="0">
                <a:latin typeface="+mn-ea"/>
              </a:rPr>
              <a:t>台北校友會</a:t>
            </a:r>
            <a:endParaRPr lang="en-US" altLang="zh-TW" sz="2800" dirty="0">
              <a:latin typeface="+mn-ea"/>
            </a:endParaRPr>
          </a:p>
          <a:p>
            <a:pPr marL="0" indent="0">
              <a:buFont typeface="Wingdings 2" pitchFamily="18" charset="2"/>
              <a:buNone/>
            </a:pPr>
            <a:endParaRPr lang="en-US" altLang="zh-TW" sz="2800" dirty="0" smtClean="0">
              <a:latin typeface="+mn-ea"/>
            </a:endParaRPr>
          </a:p>
          <a:p>
            <a:pPr marL="0" indent="0">
              <a:buNone/>
            </a:pPr>
            <a:r>
              <a:rPr lang="zh-TW" altLang="en-US" sz="2800" dirty="0" smtClean="0">
                <a:latin typeface="+mn-ea"/>
              </a:rPr>
              <a:t>台北校友會、</a:t>
            </a:r>
            <a:r>
              <a:rPr lang="zh-TW" altLang="en-US" sz="2800" dirty="0">
                <a:latin typeface="+mn-ea"/>
              </a:rPr>
              <a:t>桃園</a:t>
            </a:r>
            <a:r>
              <a:rPr lang="zh-TW" altLang="en-US" sz="2800" dirty="0" smtClean="0">
                <a:latin typeface="+mn-ea"/>
              </a:rPr>
              <a:t>校友會、新竹校友會、高雄校友會、花蓮校友會、台東校友會、總會秘書處、勞作</a:t>
            </a:r>
            <a:r>
              <a:rPr lang="zh-TW" altLang="en-US" sz="2800" dirty="0">
                <a:latin typeface="+mn-ea"/>
              </a:rPr>
              <a:t>教育</a:t>
            </a:r>
            <a:r>
              <a:rPr lang="zh-TW" altLang="en-US" sz="2800" dirty="0" smtClean="0">
                <a:latin typeface="+mn-ea"/>
              </a:rPr>
              <a:t>處、生命</a:t>
            </a:r>
            <a:r>
              <a:rPr lang="zh-TW" altLang="en-US" sz="2800" dirty="0">
                <a:latin typeface="+mn-ea"/>
              </a:rPr>
              <a:t>科學系</a:t>
            </a:r>
          </a:p>
          <a:p>
            <a:pPr marL="0" indent="0">
              <a:buFont typeface="Wingdings 2" pitchFamily="18" charset="2"/>
              <a:buNone/>
            </a:pPr>
            <a:endParaRPr lang="zh-TW" altLang="en-US" sz="2800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252919" y="4596973"/>
            <a:ext cx="2947482" cy="112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dirty="0" smtClean="0"/>
              <a:t>協助單位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9454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dirty="0" smtClean="0"/>
              <a:t>move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6" r="10702"/>
          <a:stretch/>
        </p:blipFill>
        <p:spPr>
          <a:xfrm>
            <a:off x="8736037" y="979245"/>
            <a:ext cx="2811440" cy="5121275"/>
          </a:xfrm>
        </p:spPr>
      </p:pic>
      <p:sp>
        <p:nvSpPr>
          <p:cNvPr id="12" name="文字方塊 11"/>
          <p:cNvSpPr txBox="1"/>
          <p:nvPr/>
        </p:nvSpPr>
        <p:spPr>
          <a:xfrm>
            <a:off x="3421967" y="244336"/>
            <a:ext cx="5092504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7/2</a:t>
            </a:r>
            <a:r>
              <a:rPr lang="zh-TW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日上午：安排教堂祈福、公關室聯合記者會</a:t>
            </a:r>
            <a:endParaRPr lang="en-US" altLang="zh-TW" sz="28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endParaRPr lang="en-US" altLang="zh-TW" sz="28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r>
              <a:rPr lang="en-US" altLang="zh-TW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7/22</a:t>
            </a:r>
            <a:r>
              <a:rPr lang="zh-TW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日嘉義東石漁港淨灘</a:t>
            </a:r>
            <a:endParaRPr lang="en-US" altLang="zh-TW" sz="28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endParaRPr lang="zh-TW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r>
              <a:rPr lang="en-US" altLang="zh-TW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7/23</a:t>
            </a:r>
            <a:r>
              <a:rPr lang="zh-TW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日高雄旗津淨灘、高雄校友會蘇美月會長等校友接待晚餐</a:t>
            </a:r>
          </a:p>
          <a:p>
            <a:endParaRPr lang="en-US" altLang="zh-TW" sz="28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r>
              <a:rPr lang="en-US" altLang="zh-TW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7/24-26</a:t>
            </a:r>
            <a:r>
              <a:rPr lang="zh-TW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日與屏東八瑤教會師生一同上文化</a:t>
            </a:r>
            <a:r>
              <a:rPr lang="zh-TW" alt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課</a:t>
            </a:r>
            <a:endParaRPr lang="en-US" altLang="zh-TW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endParaRPr lang="en-US" altLang="zh-TW" sz="28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r>
              <a:rPr lang="en-US" altLang="zh-TW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7/26</a:t>
            </a:r>
            <a:r>
              <a:rPr lang="zh-TW" altLang="zh-TW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日上午參與教會尋根之旅，攀爬高士穀道。下午離開屏東教會至墾丁南灣淨灘</a:t>
            </a:r>
            <a:endParaRPr lang="en-US" altLang="zh-TW" sz="28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endParaRPr lang="zh-TW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0795375" y="387901"/>
            <a:ext cx="1396621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2800" dirty="0" smtClean="0"/>
              <a:t>公</a:t>
            </a:r>
            <a:endParaRPr lang="zh-TW" altLang="en-US" sz="2800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10795374" y="2365542"/>
            <a:ext cx="1396621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2800" dirty="0" smtClean="0"/>
              <a:t>益</a:t>
            </a:r>
            <a:endParaRPr lang="zh-TW" altLang="en-US" sz="2800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10795379" y="3899125"/>
            <a:ext cx="1396621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2800" dirty="0" smtClean="0"/>
              <a:t>環</a:t>
            </a:r>
            <a:endParaRPr lang="zh-TW" altLang="en-US" sz="2800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10795373" y="5615156"/>
            <a:ext cx="1396621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2800" dirty="0" smtClean="0"/>
              <a:t>島</a:t>
            </a:r>
            <a:endParaRPr lang="zh-TW" altLang="en-US" sz="2800" dirty="0"/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643" y="469571"/>
            <a:ext cx="3859189" cy="514558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5082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dirty="0"/>
              <a:t>move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69268" y="1"/>
            <a:ext cx="7315200" cy="64690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800" dirty="0" smtClean="0"/>
          </a:p>
          <a:p>
            <a:pPr marL="0" indent="0">
              <a:buNone/>
            </a:pPr>
            <a:r>
              <a:rPr lang="en-US" altLang="zh-TW" sz="2800" dirty="0"/>
              <a:t>7/27</a:t>
            </a:r>
            <a:r>
              <a:rPr lang="zh-TW" altLang="en-US" sz="2800" dirty="0"/>
              <a:t>日墾丁出發至</a:t>
            </a:r>
            <a:r>
              <a:rPr lang="zh-TW" altLang="en-US" sz="2800" dirty="0" smtClean="0"/>
              <a:t>台東與</a:t>
            </a:r>
            <a:r>
              <a:rPr lang="zh-TW" altLang="en-US" sz="2800" dirty="0"/>
              <a:t>長濱國中校長高清德校長及其學生至附近漁港清理堤防，台東校友會接待</a:t>
            </a:r>
            <a:r>
              <a:rPr lang="zh-TW" altLang="en-US" sz="2800" dirty="0" smtClean="0"/>
              <a:t>晚餐</a:t>
            </a:r>
            <a:endParaRPr lang="en-US" altLang="zh-TW" sz="2800" dirty="0" smtClean="0"/>
          </a:p>
          <a:p>
            <a:pPr marL="0" indent="0">
              <a:buNone/>
            </a:pPr>
            <a:endParaRPr lang="zh-TW" altLang="en-US" sz="2800" dirty="0"/>
          </a:p>
          <a:p>
            <a:pPr marL="0" indent="0">
              <a:buNone/>
            </a:pPr>
            <a:r>
              <a:rPr lang="en-US" altLang="zh-TW" sz="2800" dirty="0"/>
              <a:t>7/28</a:t>
            </a:r>
            <a:r>
              <a:rPr lang="zh-TW" altLang="en-US" sz="2800" dirty="0"/>
              <a:t>日花蓮崇德海灘淨灘，花蓮校友顏育德學長及李沛姍學姐提供住宿</a:t>
            </a:r>
            <a:r>
              <a:rPr lang="en-US" altLang="zh-TW" sz="2800" dirty="0"/>
              <a:t>-</a:t>
            </a:r>
            <a:r>
              <a:rPr lang="zh-TW" altLang="en-US" sz="2800" dirty="0" smtClean="0"/>
              <a:t>原來如此</a:t>
            </a:r>
            <a:endParaRPr lang="en-US" altLang="zh-TW" sz="2800" dirty="0" smtClean="0"/>
          </a:p>
          <a:p>
            <a:pPr marL="0" indent="0">
              <a:buNone/>
            </a:pPr>
            <a:endParaRPr lang="en-US" altLang="zh-TW" sz="2800" dirty="0"/>
          </a:p>
          <a:p>
            <a:pPr marL="0" indent="0">
              <a:buNone/>
            </a:pPr>
            <a:r>
              <a:rPr lang="en-US" altLang="zh-TW" sz="2800" dirty="0"/>
              <a:t>7/29</a:t>
            </a:r>
            <a:r>
              <a:rPr lang="zh-TW" altLang="en-US" sz="2800" dirty="0"/>
              <a:t>日宜蘭南方澳淨</a:t>
            </a:r>
            <a:r>
              <a:rPr lang="zh-TW" altLang="en-US" sz="2800" dirty="0" smtClean="0"/>
              <a:t>灘</a:t>
            </a:r>
            <a:endParaRPr lang="en-US" altLang="zh-TW" sz="2800" dirty="0" smtClean="0"/>
          </a:p>
          <a:p>
            <a:pPr marL="0" indent="0">
              <a:buNone/>
            </a:pPr>
            <a:endParaRPr lang="zh-TW" altLang="en-US" sz="2800" dirty="0"/>
          </a:p>
          <a:p>
            <a:pPr marL="0" indent="0">
              <a:buNone/>
            </a:pPr>
            <a:r>
              <a:rPr lang="en-US" altLang="zh-TW" sz="2800" dirty="0"/>
              <a:t>7/30</a:t>
            </a:r>
            <a:r>
              <a:rPr lang="zh-TW" altLang="en-US" sz="2800" dirty="0"/>
              <a:t>日台北福隆東興宮淨灘、台北校友會接待</a:t>
            </a:r>
            <a:r>
              <a:rPr lang="zh-TW" altLang="en-US" sz="2800" dirty="0" smtClean="0"/>
              <a:t>食宿</a:t>
            </a:r>
            <a:endParaRPr lang="zh-TW" altLang="en-US" sz="2800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7507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dirty="0"/>
              <a:t>move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sz="2800" dirty="0" smtClean="0"/>
              <a:t>7/31</a:t>
            </a:r>
            <a:r>
              <a:rPr lang="zh-TW" altLang="en-US" sz="2800" dirty="0"/>
              <a:t>日收集笑容照片、桃園校友會接待</a:t>
            </a:r>
            <a:r>
              <a:rPr lang="zh-TW" altLang="en-US" sz="2800" dirty="0" smtClean="0"/>
              <a:t>食宿</a:t>
            </a:r>
            <a:endParaRPr lang="en-US" altLang="zh-TW" sz="2800" dirty="0" smtClean="0"/>
          </a:p>
          <a:p>
            <a:pPr marL="0" indent="0">
              <a:buNone/>
            </a:pPr>
            <a:endParaRPr lang="zh-TW" altLang="en-US" sz="2800" dirty="0"/>
          </a:p>
          <a:p>
            <a:pPr marL="0" indent="0">
              <a:buNone/>
            </a:pPr>
            <a:r>
              <a:rPr lang="en-US" altLang="zh-TW" sz="2800" dirty="0"/>
              <a:t>8/1</a:t>
            </a:r>
            <a:r>
              <a:rPr lang="zh-TW" altLang="en-US" sz="2800" dirty="0"/>
              <a:t>新竹南寮漁港淨灘、新竹校友會接待</a:t>
            </a:r>
            <a:r>
              <a:rPr lang="zh-TW" altLang="en-US" sz="2800" dirty="0" smtClean="0"/>
              <a:t>午餐</a:t>
            </a:r>
            <a:endParaRPr lang="en-US" altLang="zh-TW" sz="2800" dirty="0" smtClean="0"/>
          </a:p>
          <a:p>
            <a:pPr marL="0" indent="0">
              <a:buNone/>
            </a:pPr>
            <a:endParaRPr lang="zh-TW" altLang="en-US" sz="2800" dirty="0"/>
          </a:p>
          <a:p>
            <a:pPr marL="0" indent="0">
              <a:buNone/>
            </a:pPr>
            <a:r>
              <a:rPr lang="en-US" altLang="zh-TW" sz="2800" dirty="0"/>
              <a:t>8/2</a:t>
            </a:r>
            <a:r>
              <a:rPr lang="zh-TW" altLang="en-US" sz="2800" dirty="0"/>
              <a:t>日苗栗龍鳳漁港淨</a:t>
            </a:r>
            <a:r>
              <a:rPr lang="zh-TW" altLang="en-US" sz="2800" dirty="0" smtClean="0"/>
              <a:t>灘</a:t>
            </a:r>
            <a:endParaRPr lang="en-US" altLang="zh-TW" sz="2800" dirty="0" smtClean="0"/>
          </a:p>
          <a:p>
            <a:pPr marL="0" indent="0">
              <a:buNone/>
            </a:pPr>
            <a:endParaRPr lang="zh-TW" altLang="en-US" sz="2800" dirty="0"/>
          </a:p>
          <a:p>
            <a:pPr marL="0" indent="0">
              <a:buNone/>
            </a:pPr>
            <a:r>
              <a:rPr lang="en-US" altLang="zh-TW" sz="2800" dirty="0"/>
              <a:t>8/3</a:t>
            </a:r>
            <a:r>
              <a:rPr lang="zh-TW" altLang="en-US" sz="2800" dirty="0"/>
              <a:t>與東海大學就業輔導暨校友聯絡室主任黃皇男主任、台北校友會袁祝平學長、職涯志工團團員於台中筏子溪淨灘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4673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教會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800" dirty="0"/>
              <a:t>8/24</a:t>
            </a:r>
            <a:r>
              <a:rPr lang="zh-TW" altLang="zh-TW" sz="2800" dirty="0"/>
              <a:t>、</a:t>
            </a:r>
            <a:r>
              <a:rPr lang="en-US" altLang="zh-TW" sz="2800" dirty="0"/>
              <a:t>25</a:t>
            </a:r>
            <a:r>
              <a:rPr lang="zh-TW" altLang="zh-TW" sz="2800" dirty="0"/>
              <a:t>、</a:t>
            </a:r>
            <a:r>
              <a:rPr lang="en-US" altLang="zh-TW" sz="2800" dirty="0"/>
              <a:t>26</a:t>
            </a:r>
            <a:r>
              <a:rPr lang="zh-TW" altLang="zh-TW" sz="2800" dirty="0" smtClean="0"/>
              <a:t>在教會跟著</a:t>
            </a:r>
            <a:r>
              <a:rPr lang="zh-TW" altLang="zh-TW" sz="2800" dirty="0"/>
              <a:t>孩子們一起上文化課</a:t>
            </a:r>
            <a:r>
              <a:rPr lang="zh-TW" altLang="zh-TW" sz="2800" dirty="0" smtClean="0"/>
              <a:t>。</a:t>
            </a:r>
            <a:endParaRPr lang="en-US" altLang="zh-TW" sz="2800" dirty="0" smtClean="0"/>
          </a:p>
          <a:p>
            <a:pPr marL="0" indent="0">
              <a:buNone/>
            </a:pPr>
            <a:r>
              <a:rPr lang="zh-TW" altLang="zh-TW" sz="2800" dirty="0"/>
              <a:t>前一天在小溪放的籠子，孩子們在看裡面捕到的蝦子、螃蟹。</a:t>
            </a:r>
          </a:p>
          <a:p>
            <a:pPr marL="0" indent="0">
              <a:buNone/>
            </a:pPr>
            <a:r>
              <a:rPr lang="zh-TW" altLang="zh-TW" sz="2800" dirty="0"/>
              <a:t>原住民是尊重自然的民族，不吃掉牠們，將牠們放回小溪去。</a:t>
            </a:r>
            <a:endParaRPr lang="zh-TW" altLang="en-US" sz="2800" dirty="0"/>
          </a:p>
        </p:txBody>
      </p:sp>
      <p:pic>
        <p:nvPicPr>
          <p:cNvPr id="5" name="內容版面配置區 4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482" y="3082534"/>
            <a:ext cx="3966672" cy="264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90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教會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2382763" cy="16152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zh-TW" sz="2800" dirty="0"/>
              <a:t>頂上</a:t>
            </a:r>
            <a:r>
              <a:rPr lang="zh-TW" altLang="zh-TW" sz="2800" dirty="0" smtClean="0"/>
              <a:t>功夫</a:t>
            </a:r>
            <a:endParaRPr lang="zh-TW" altLang="en-US" sz="2800" dirty="0"/>
          </a:p>
        </p:txBody>
      </p:sp>
      <p:pic>
        <p:nvPicPr>
          <p:cNvPr id="6" name="內容版面配置區 5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675" y="479984"/>
            <a:ext cx="5335851" cy="4007817"/>
          </a:xfrm>
          <a:prstGeom prst="rect">
            <a:avLst/>
          </a:prstGeom>
        </p:spPr>
      </p:pic>
      <p:pic>
        <p:nvPicPr>
          <p:cNvPr id="7" name="圖片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169" y="2143068"/>
            <a:ext cx="4462249" cy="334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33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教會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052952" y="987320"/>
            <a:ext cx="4189862" cy="24371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zh-TW" sz="2800" dirty="0"/>
              <a:t>老師講解比賽規則，體驗用竹子裝</a:t>
            </a:r>
            <a:r>
              <a:rPr lang="zh-TW" altLang="zh-TW" sz="2800" dirty="0" smtClean="0"/>
              <a:t>水</a:t>
            </a:r>
            <a:endParaRPr lang="en-US" altLang="zh-TW" sz="2800" dirty="0" smtClean="0"/>
          </a:p>
          <a:p>
            <a:pPr marL="0" indent="0">
              <a:buNone/>
            </a:pPr>
            <a:endParaRPr lang="en-US" altLang="zh-TW" sz="2800" dirty="0" smtClean="0"/>
          </a:p>
          <a:p>
            <a:pPr marL="0" indent="0">
              <a:buNone/>
            </a:pPr>
            <a:r>
              <a:rPr lang="zh-TW" altLang="zh-TW" sz="2800" dirty="0"/>
              <a:t>大朋友護著小朋友</a:t>
            </a:r>
            <a:endParaRPr lang="zh-TW" altLang="en-US" sz="2800" dirty="0"/>
          </a:p>
        </p:txBody>
      </p:sp>
      <p:pic>
        <p:nvPicPr>
          <p:cNvPr id="8" name="內容版面配置區 7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917" y="1824554"/>
            <a:ext cx="4260020" cy="3199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圖片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1" y="3045229"/>
            <a:ext cx="4496843" cy="3372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1665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教會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914842" y="144818"/>
            <a:ext cx="4189862" cy="24371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zh-TW" sz="2800" dirty="0"/>
              <a:t>射箭體驗</a:t>
            </a:r>
            <a:endParaRPr lang="zh-TW" altLang="en-US" sz="2800" dirty="0"/>
          </a:p>
        </p:txBody>
      </p:sp>
      <p:pic>
        <p:nvPicPr>
          <p:cNvPr id="6" name="圖片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361" y="799911"/>
            <a:ext cx="3936521" cy="5249033"/>
          </a:xfrm>
          <a:prstGeom prst="rect">
            <a:avLst/>
          </a:prstGeom>
        </p:spPr>
      </p:pic>
      <p:pic>
        <p:nvPicPr>
          <p:cNvPr id="10" name="圖片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511" y="1835377"/>
            <a:ext cx="2980258" cy="421356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758323" y="2470245"/>
            <a:ext cx="20343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400" dirty="0" smtClean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駐村藝術家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6495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1685063" cy="2588354"/>
          </a:xfrm>
        </p:spPr>
        <p:txBody>
          <a:bodyPr/>
          <a:lstStyle/>
          <a:p>
            <a:pPr algn="ctr"/>
            <a:r>
              <a:rPr lang="zh-TW" altLang="en-US" dirty="0" smtClean="0"/>
              <a:t>教會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688822" y="805218"/>
            <a:ext cx="4653026" cy="614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zh-TW" sz="2800" dirty="0"/>
              <a:t>午餐時間。</a:t>
            </a:r>
            <a:r>
              <a:rPr lang="en-US" altLang="zh-TW" sz="2800" dirty="0" err="1"/>
              <a:t>masalu</a:t>
            </a:r>
            <a:r>
              <a:rPr lang="zh-TW" altLang="zh-TW" sz="2800" dirty="0"/>
              <a:t>就是謝謝！</a:t>
            </a:r>
            <a:endParaRPr lang="zh-TW" altLang="en-US" sz="28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1339" y="1339219"/>
            <a:ext cx="5293754" cy="3533031"/>
          </a:xfrm>
          <a:prstGeom prst="rect">
            <a:avLst/>
          </a:prstGeom>
        </p:spPr>
      </p:pic>
      <p:pic>
        <p:nvPicPr>
          <p:cNvPr id="8" name="圖片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514" y="1231545"/>
            <a:ext cx="2924103" cy="4385766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479545" y="5482571"/>
            <a:ext cx="42720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sz="2400" dirty="0" smtClean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阿</a:t>
            </a:r>
            <a:r>
              <a:rPr lang="en-US" altLang="zh-TW" sz="2400" dirty="0" smtClean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VON</a:t>
            </a:r>
            <a:r>
              <a:rPr lang="zh-TW" altLang="zh-TW" sz="2400" dirty="0" smtClean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老師趁著午餐時間講話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252919" y="3712192"/>
            <a:ext cx="28913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2400" b="1" dirty="0">
                <a:solidFill>
                  <a:schemeClr val="bg1"/>
                </a:solidFill>
              </a:rPr>
              <a:t>原住民是熱愛分享、注重傳承的民族</a:t>
            </a:r>
            <a:endParaRPr lang="zh-TW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692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教會</a:t>
            </a:r>
            <a:endParaRPr lang="zh-TW" altLang="en-US" dirty="0"/>
          </a:p>
        </p:txBody>
      </p:sp>
      <p:pic>
        <p:nvPicPr>
          <p:cNvPr id="7" name="圖片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208" y="1123837"/>
            <a:ext cx="4673076" cy="31143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矩形 7"/>
          <p:cNvSpPr/>
          <p:nvPr/>
        </p:nvSpPr>
        <p:spPr>
          <a:xfrm>
            <a:off x="3473952" y="662172"/>
            <a:ext cx="44935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 smtClean="0">
                <a:effectLst/>
                <a:ea typeface="新細明體" panose="02020500000000000000" pitchFamily="18" charset="-120"/>
                <a:cs typeface="Times New Roman" panose="02020603050405020304" pitchFamily="18" charset="0"/>
              </a:rPr>
              <a:t>高士穀道</a:t>
            </a:r>
            <a:r>
              <a:rPr lang="zh-TW" altLang="zh-TW" sz="2400" dirty="0" smtClean="0">
                <a:effectLst/>
                <a:ea typeface="新細明體" panose="02020500000000000000" pitchFamily="18" charset="-120"/>
                <a:cs typeface="Times New Roman" panose="02020603050405020304" pitchFamily="18" charset="0"/>
              </a:rPr>
              <a:t>，走過去族人走的道路</a:t>
            </a:r>
            <a:endParaRPr lang="zh-TW" altLang="en-US" sz="2400" dirty="0"/>
          </a:p>
        </p:txBody>
      </p:sp>
      <p:pic>
        <p:nvPicPr>
          <p:cNvPr id="10" name="圖片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426" y="3807850"/>
            <a:ext cx="4065636" cy="2709473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7749244" y="2444860"/>
            <a:ext cx="46720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400" dirty="0" smtClean="0">
                <a:effectLst/>
                <a:ea typeface="新細明體" panose="02020500000000000000" pitchFamily="18" charset="-120"/>
                <a:cs typeface="Times New Roman" panose="02020603050405020304" pitchFamily="18" charset="0"/>
              </a:rPr>
              <a:t>一路上</a:t>
            </a:r>
            <a:r>
              <a:rPr lang="zh-TW" altLang="zh-TW" sz="2400" dirty="0" smtClean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老師說排灣族的歷史故事和愛情傳說、介紹排灣族信仰、獵野豬的陷阱等等</a:t>
            </a:r>
            <a:endParaRPr lang="zh-TW" altLang="en-US" sz="2400" dirty="0"/>
          </a:p>
        </p:txBody>
      </p:sp>
      <p:pic>
        <p:nvPicPr>
          <p:cNvPr id="12" name="圖片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490" y="2680992"/>
            <a:ext cx="4822284" cy="32137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3" name="矩形 12"/>
          <p:cNvSpPr/>
          <p:nvPr/>
        </p:nvSpPr>
        <p:spPr>
          <a:xfrm rot="440380">
            <a:off x="7130217" y="1469674"/>
            <a:ext cx="52616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sz="2400" dirty="0" smtClean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在涼亭休息，阿</a:t>
            </a:r>
            <a:r>
              <a:rPr lang="en-US" altLang="zh-TW" sz="2400" dirty="0" smtClean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von</a:t>
            </a:r>
            <a:r>
              <a:rPr lang="zh-TW" altLang="zh-TW" sz="2400" dirty="0" smtClean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老師帶古謠隊合唱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79108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4491251" y="4940190"/>
            <a:ext cx="80499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6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vuvu</a:t>
            </a:r>
            <a:r>
              <a:rPr lang="zh-TW" altLang="en-US" sz="9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我回來了</a:t>
            </a:r>
            <a:endParaRPr lang="zh-TW" altLang="en-US" sz="96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教會</a:t>
            </a:r>
          </a:p>
        </p:txBody>
      </p:sp>
      <p:pic>
        <p:nvPicPr>
          <p:cNvPr id="4" name="內容版面配置區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620" y="753710"/>
            <a:ext cx="4221874" cy="280835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003344" y="3977268"/>
            <a:ext cx="467663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400" dirty="0" smtClean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舊的部落，地面上是政府蓋的永久屋；底下埋葬著排灣族祖先。老師對著孩子們說，回到這裡，要對祖先說：「</a:t>
            </a:r>
            <a:r>
              <a:rPr lang="en-US" altLang="zh-TW" sz="2400" dirty="0" err="1" smtClean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vuvu</a:t>
            </a:r>
            <a:r>
              <a:rPr lang="zh-TW" altLang="zh-TW" sz="2400" dirty="0" smtClean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我回來了。」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0016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024" y="859030"/>
            <a:ext cx="5450402" cy="3631084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1031" y="1123837"/>
            <a:ext cx="5397256" cy="4976712"/>
          </a:xfrm>
        </p:spPr>
        <p:txBody>
          <a:bodyPr>
            <a:normAutofit/>
          </a:bodyPr>
          <a:lstStyle/>
          <a:p>
            <a:r>
              <a:rPr lang="zh-TW" altLang="en-US" dirty="0">
                <a:solidFill>
                  <a:schemeClr val="tx1"/>
                </a:solidFill>
              </a:rPr>
              <a:t>原住民文化消逝是台灣文化的</a:t>
            </a:r>
            <a:r>
              <a:rPr lang="zh-TW" altLang="en-US" dirty="0" smtClean="0">
                <a:solidFill>
                  <a:schemeClr val="tx1"/>
                </a:solidFill>
              </a:rPr>
              <a:t>危機</a:t>
            </a:r>
            <a:r>
              <a:rPr lang="en-US" altLang="zh-TW" dirty="0" smtClean="0">
                <a:solidFill>
                  <a:schemeClr val="tx1"/>
                </a:solidFill>
              </a:rPr>
              <a:t/>
            </a:r>
            <a:br>
              <a:rPr lang="en-US" altLang="zh-TW" dirty="0" smtClean="0">
                <a:solidFill>
                  <a:schemeClr val="tx1"/>
                </a:solidFill>
              </a:rPr>
            </a:br>
            <a:r>
              <a:rPr lang="en-US" altLang="zh-TW" dirty="0" smtClean="0">
                <a:solidFill>
                  <a:schemeClr val="tx1"/>
                </a:solidFill>
              </a:rPr>
              <a:t/>
            </a:r>
            <a:br>
              <a:rPr lang="en-US" altLang="zh-TW" dirty="0" smtClean="0">
                <a:solidFill>
                  <a:schemeClr val="tx1"/>
                </a:solidFill>
              </a:rPr>
            </a:br>
            <a:r>
              <a:rPr lang="zh-TW" altLang="en-US" dirty="0" smtClean="0">
                <a:solidFill>
                  <a:schemeClr val="tx1"/>
                </a:solidFill>
              </a:rPr>
              <a:t>文化課為</a:t>
            </a:r>
            <a:r>
              <a:rPr lang="zh-TW" altLang="en-US" dirty="0">
                <a:solidFill>
                  <a:schemeClr val="tx1"/>
                </a:solidFill>
              </a:rPr>
              <a:t>的是要傳承部落</a:t>
            </a:r>
            <a:r>
              <a:rPr lang="zh-TW" altLang="en-US" dirty="0" smtClean="0">
                <a:solidFill>
                  <a:schemeClr val="tx1"/>
                </a:solidFill>
              </a:rPr>
              <a:t>文化</a:t>
            </a:r>
            <a:r>
              <a:rPr lang="en-US" altLang="zh-TW" dirty="0" smtClean="0">
                <a:solidFill>
                  <a:schemeClr val="tx1"/>
                </a:solidFill>
              </a:rPr>
              <a:t/>
            </a:r>
            <a:br>
              <a:rPr lang="en-US" altLang="zh-TW" dirty="0" smtClean="0">
                <a:solidFill>
                  <a:schemeClr val="tx1"/>
                </a:solidFill>
              </a:rPr>
            </a:br>
            <a:r>
              <a:rPr lang="zh-TW" altLang="en-US" dirty="0">
                <a:solidFill>
                  <a:schemeClr val="tx1"/>
                </a:solidFill>
              </a:rPr>
              <a:t/>
            </a:r>
            <a:br>
              <a:rPr lang="zh-TW" altLang="en-US" dirty="0">
                <a:solidFill>
                  <a:schemeClr val="tx1"/>
                </a:solidFill>
              </a:rPr>
            </a:br>
            <a:r>
              <a:rPr lang="zh-TW" altLang="en-US" dirty="0">
                <a:solidFill>
                  <a:schemeClr val="tx1"/>
                </a:solidFill>
              </a:rPr>
              <a:t>孩子從小</a:t>
            </a:r>
            <a:r>
              <a:rPr lang="zh-TW" altLang="en-US" dirty="0" smtClean="0">
                <a:solidFill>
                  <a:schemeClr val="tx1"/>
                </a:solidFill>
              </a:rPr>
              <a:t>就學習</a:t>
            </a:r>
            <a:r>
              <a:rPr lang="zh-TW" altLang="en-US" dirty="0">
                <a:solidFill>
                  <a:schemeClr val="tx1"/>
                </a:solidFill>
              </a:rPr>
              <a:t>原住民看待事物的</a:t>
            </a:r>
            <a:r>
              <a:rPr lang="zh-TW" altLang="en-US" dirty="0" smtClean="0">
                <a:solidFill>
                  <a:schemeClr val="tx1"/>
                </a:solidFill>
              </a:rPr>
              <a:t>方式</a:t>
            </a:r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93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8454" y="1724339"/>
            <a:ext cx="2790532" cy="4601183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 smtClean="0"/>
              <a:t>淨灘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sz="3100" dirty="0" smtClean="0"/>
              <a:t/>
            </a:r>
            <a:br>
              <a:rPr lang="en-US" altLang="zh-TW" sz="3100" dirty="0" smtClean="0"/>
            </a:br>
            <a:r>
              <a:rPr lang="zh-TW" altLang="zh-TW" sz="3100" dirty="0"/>
              <a:t>海洋的微笑，是募愛的</a:t>
            </a:r>
            <a:r>
              <a:rPr lang="zh-TW" altLang="zh-TW" sz="3100" dirty="0" smtClean="0"/>
              <a:t>驕傲</a:t>
            </a:r>
            <a:endParaRPr lang="zh-TW" altLang="en-US" sz="31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503123" y="1014234"/>
            <a:ext cx="5083513" cy="17699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zh-TW" dirty="0"/>
              <a:t>←募愛團員淨灘時妥善分配工作，有人拿夾子，有人拿取垃圾袋，有人紀錄、拍照，使得每次的淨灘活動都很順利完成。</a:t>
            </a:r>
          </a:p>
          <a:p>
            <a:endParaRPr lang="zh-TW" altLang="en-US" dirty="0"/>
          </a:p>
        </p:txBody>
      </p:sp>
      <p:pic>
        <p:nvPicPr>
          <p:cNvPr id="4" name="圖片 3" descr="CIMG4273_副本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00338" y="726469"/>
            <a:ext cx="3004803" cy="2999369"/>
          </a:xfrm>
          <a:prstGeom prst="rect">
            <a:avLst/>
          </a:prstGeom>
        </p:spPr>
      </p:pic>
      <p:pic>
        <p:nvPicPr>
          <p:cNvPr id="5" name="圖片 4" descr="IMG_1745_副本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90807" y="2380908"/>
            <a:ext cx="2689860" cy="2689860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4300694" y="3725838"/>
            <a:ext cx="44901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dirty="0"/>
              <a:t>淨</a:t>
            </a:r>
            <a:r>
              <a:rPr lang="zh-TW" altLang="zh-TW" dirty="0" smtClean="0"/>
              <a:t>灘垃圾種類多樣，常見</a:t>
            </a:r>
            <a:r>
              <a:rPr lang="zh-TW" altLang="zh-TW" dirty="0"/>
              <a:t>的有：衛生紙、竹筷、塑膠袋、菸蒂、寶特瓶、紙盒</a:t>
            </a:r>
            <a:r>
              <a:rPr lang="en-US" altLang="zh-TW" dirty="0"/>
              <a:t>……</a:t>
            </a:r>
            <a:r>
              <a:rPr lang="zh-TW" altLang="zh-TW" dirty="0"/>
              <a:t>，還有特別因為海浪沖刷破碎的玻璃瓶、廢棄的鐵製品、漂流過海的打火機、不知名藥物、針頭、電製品等，其中綜合各地海灘可以發現</a:t>
            </a:r>
            <a:r>
              <a:rPr lang="zh-TW" altLang="zh-TW" b="1" dirty="0"/>
              <a:t>第一名垃圾為菸蒂，次之為玻璃瓶</a:t>
            </a:r>
            <a:r>
              <a:rPr lang="zh-TW" altLang="zh-TW" dirty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4015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淨灘</a:t>
            </a:r>
            <a:endParaRPr lang="zh-TW" altLang="en-US" dirty="0"/>
          </a:p>
        </p:txBody>
      </p:sp>
      <p:pic>
        <p:nvPicPr>
          <p:cNvPr id="4" name="內容版面配置區 3" descr="CIMG4769_副本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93904" y="399576"/>
            <a:ext cx="3776639" cy="3776639"/>
          </a:xfrm>
          <a:prstGeom prst="rect">
            <a:avLst/>
          </a:prstGeom>
        </p:spPr>
      </p:pic>
      <p:pic>
        <p:nvPicPr>
          <p:cNvPr id="5" name="圖片 4" descr="CIMG5404_副本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70543" y="399576"/>
            <a:ext cx="3175748" cy="3983414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3657600" y="4572000"/>
            <a:ext cx="7788691" cy="2125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zh-TW" dirty="0"/>
              <a:t>淨灘時間、範圍多半維持一個小時、</a:t>
            </a:r>
            <a:r>
              <a:rPr lang="en-US" altLang="zh-TW" dirty="0" smtClean="0"/>
              <a:t>300-500m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>
              <a:lnSpc>
                <a:spcPct val="150000"/>
              </a:lnSpc>
            </a:pPr>
            <a:r>
              <a:rPr lang="zh-TW" altLang="zh-TW" dirty="0" smtClean="0"/>
              <a:t>除了</a:t>
            </a:r>
            <a:r>
              <a:rPr lang="en-US" altLang="zh-TW" dirty="0" smtClean="0"/>
              <a:t>Move</a:t>
            </a:r>
            <a:r>
              <a:rPr lang="zh-TW" altLang="en-US" dirty="0" smtClean="0"/>
              <a:t>，募愛</a:t>
            </a:r>
            <a:r>
              <a:rPr lang="zh-TW" altLang="zh-TW" dirty="0" smtClean="0"/>
              <a:t>以外</a:t>
            </a:r>
            <a:r>
              <a:rPr lang="zh-TW" altLang="zh-TW" dirty="0"/>
              <a:t>，其中在台東與台中場次的淨灘都有同學與師長一同響應環境</a:t>
            </a:r>
            <a:r>
              <a:rPr lang="zh-TW" altLang="zh-TW" dirty="0" smtClean="0"/>
              <a:t>維護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>
              <a:lnSpc>
                <a:spcPct val="150000"/>
              </a:lnSpc>
            </a:pPr>
            <a:r>
              <a:rPr lang="zh-TW" altLang="zh-TW" dirty="0" smtClean="0"/>
              <a:t>即使</a:t>
            </a:r>
            <a:r>
              <a:rPr lang="zh-TW" altLang="zh-TW" dirty="0"/>
              <a:t>在嚴酷的大熱天下，大家都願意付出時間與心力不計較辛苦，努力地整頓環境。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6939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淨灘</a:t>
            </a:r>
            <a:endParaRPr lang="zh-TW" altLang="en-US" dirty="0"/>
          </a:p>
        </p:txBody>
      </p:sp>
      <p:pic>
        <p:nvPicPr>
          <p:cNvPr id="4" name="內容版面配置區 3" descr="CIMG5386_副本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68913" y="754419"/>
            <a:ext cx="4642324" cy="4642324"/>
          </a:xfrm>
          <a:prstGeom prst="rect">
            <a:avLst/>
          </a:prstGeom>
        </p:spPr>
      </p:pic>
      <p:pic>
        <p:nvPicPr>
          <p:cNvPr id="5" name="圖片 4" descr="CIMG5198_副本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11238" y="1284359"/>
            <a:ext cx="3916622" cy="3916622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3289112" y="5309521"/>
            <a:ext cx="4722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800" dirty="0" smtClean="0">
                <a:solidFill>
                  <a:schemeClr val="accent4"/>
                </a:solidFill>
                <a:latin typeface="Berlin Sans FB Demi" panose="020E0802020502020306" pitchFamily="34" charset="0"/>
              </a:rPr>
              <a:t>Before/After</a:t>
            </a:r>
            <a:endParaRPr lang="zh-TW" altLang="en-US" sz="4800" dirty="0">
              <a:solidFill>
                <a:schemeClr val="accent4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79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淨灘</a:t>
            </a:r>
            <a:endParaRPr lang="zh-TW" altLang="en-US" dirty="0"/>
          </a:p>
        </p:txBody>
      </p:sp>
      <p:pic>
        <p:nvPicPr>
          <p:cNvPr id="4" name="內容版面配置區 3" descr="垃圾總量.jpg"/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r="10304" b="53172"/>
          <a:stretch/>
        </p:blipFill>
        <p:spPr>
          <a:xfrm>
            <a:off x="3577560" y="681498"/>
            <a:ext cx="7219091" cy="4581857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4135271" y="5463410"/>
            <a:ext cx="6441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2800" dirty="0">
                <a:solidFill>
                  <a:schemeClr val="accent5"/>
                </a:solidFill>
              </a:rPr>
              <a:t>圖為各地淨灘所收集到垃圾之總重量。</a:t>
            </a:r>
            <a:endParaRPr lang="zh-TW" altLang="en-US" sz="28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82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淨灘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759815" y="3395972"/>
            <a:ext cx="3466532" cy="260010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zh-TW" dirty="0"/>
              <a:t>募</a:t>
            </a:r>
            <a:r>
              <a:rPr lang="zh-TW" altLang="zh-TW" dirty="0" smtClean="0"/>
              <a:t>愛與</a:t>
            </a:r>
            <a:r>
              <a:rPr lang="zh-TW" altLang="en-US" dirty="0" smtClean="0"/>
              <a:t>台</a:t>
            </a:r>
            <a:r>
              <a:rPr lang="zh-TW" altLang="en-US" dirty="0"/>
              <a:t>東</a:t>
            </a:r>
            <a:r>
              <a:rPr lang="zh-TW" altLang="zh-TW" dirty="0" smtClean="0"/>
              <a:t>同學、校長－高清德</a:t>
            </a:r>
            <a:r>
              <a:rPr lang="zh-TW" altLang="zh-TW" dirty="0"/>
              <a:t>校</a:t>
            </a:r>
            <a:r>
              <a:rPr lang="zh-TW" altLang="en-US" dirty="0"/>
              <a:t>友</a:t>
            </a:r>
            <a:r>
              <a:rPr lang="zh-TW" altLang="zh-TW" dirty="0" smtClean="0"/>
              <a:t>共同</a:t>
            </a:r>
            <a:r>
              <a:rPr lang="zh-TW" altLang="zh-TW" dirty="0"/>
              <a:t>響應淨灘活動之合影，其中國中學生都是自願假日回來參與，令募愛團隊非常感動與感恩。</a:t>
            </a:r>
            <a:endParaRPr lang="zh-TW" altLang="en-US" dirty="0"/>
          </a:p>
        </p:txBody>
      </p:sp>
      <p:pic>
        <p:nvPicPr>
          <p:cNvPr id="4" name="圖片 3" descr="IMG_2392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48061" y="831972"/>
            <a:ext cx="3536407" cy="2356764"/>
          </a:xfrm>
          <a:prstGeom prst="rect">
            <a:avLst/>
          </a:prstGeom>
        </p:spPr>
      </p:pic>
      <p:pic>
        <p:nvPicPr>
          <p:cNvPr id="5" name="圖片 4" descr="IMG_1752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73208" y="831972"/>
            <a:ext cx="3514426" cy="2342951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7796140" y="3395972"/>
            <a:ext cx="332402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zh-TW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募</a:t>
            </a:r>
            <a:r>
              <a:rPr lang="zh-TW" altLang="zh-TW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愛與東海大學職</a:t>
            </a:r>
            <a:r>
              <a:rPr lang="zh-TW" altLang="zh-TW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涯志工團團員、就業輔導暨校友聯絡室主任－黃皇男主任以及台北校友會－袁祝平學長，一同於</a:t>
            </a:r>
            <a:r>
              <a:rPr lang="en-US" altLang="zh-TW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8/3</a:t>
            </a:r>
            <a:r>
              <a:rPr lang="zh-TW" altLang="zh-TW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於台中</a:t>
            </a:r>
            <a:r>
              <a:rPr lang="en-US" altLang="zh-TW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zh-TW" altLang="zh-TW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筏子溪</a:t>
            </a:r>
            <a:r>
              <a:rPr lang="zh-TW" altLang="zh-TW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共同</a:t>
            </a:r>
            <a:r>
              <a:rPr lang="zh-TW" altLang="zh-TW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響應淨溪活動之</a:t>
            </a:r>
            <a:r>
              <a:rPr lang="zh-TW" altLang="zh-TW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合影</a:t>
            </a:r>
            <a:endParaRPr lang="zh-TW" alt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27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淨灘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495860" y="1123837"/>
            <a:ext cx="3145681" cy="443122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zh-TW" dirty="0" smtClean="0"/>
              <a:t>淨灘必須</a:t>
            </a:r>
            <a:r>
              <a:rPr lang="zh-TW" altLang="zh-TW" dirty="0"/>
              <a:t>考慮體力、時間、環境、表單設計等事前工作，圖上每一張表單都是淨灘之證明，雖然一趟旅程的幫助雖仍嫌微不足道，但更了解到垃圾分類及環境維護的重要性。</a:t>
            </a:r>
            <a:endParaRPr lang="zh-TW" altLang="en-US" dirty="0"/>
          </a:p>
        </p:txBody>
      </p:sp>
      <p:pic>
        <p:nvPicPr>
          <p:cNvPr id="4" name="圖片 3" descr="545205_546592508728615_920632949_n_副本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54360" y="626091"/>
            <a:ext cx="4702536" cy="560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49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淨灘</a:t>
            </a:r>
            <a:endParaRPr lang="zh-TW" altLang="en-US" dirty="0"/>
          </a:p>
        </p:txBody>
      </p:sp>
      <p:pic>
        <p:nvPicPr>
          <p:cNvPr id="7" name="圖片 6" descr="陳胖丁.png"/>
          <p:cNvPicPr/>
          <p:nvPr/>
        </p:nvPicPr>
        <p:blipFill rotWithShape="1">
          <a:blip r:embed="rId2" cstate="print"/>
          <a:srcRect r="26107" b="59254"/>
          <a:stretch/>
        </p:blipFill>
        <p:spPr>
          <a:xfrm>
            <a:off x="3554093" y="1233019"/>
            <a:ext cx="5550367" cy="37173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內容版面配置區 7"/>
          <p:cNvSpPr>
            <a:spLocks noGrp="1"/>
          </p:cNvSpPr>
          <p:nvPr>
            <p:ph idx="1"/>
          </p:nvPr>
        </p:nvSpPr>
        <p:spPr>
          <a:xfrm>
            <a:off x="9458153" y="718212"/>
            <a:ext cx="2129051" cy="55324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zh-TW" dirty="0"/>
              <a:t>在環島過程中，有叔叔阿姨稱讚、國中生、校長、替代役、東海同學一同響應，其中更有人認為此次活動很有意義，而給了自己下一次參與的期盼。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5783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微笑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zh-TW" dirty="0" smtClean="0"/>
              <a:t>天真的</a:t>
            </a:r>
            <a:r>
              <a:rPr lang="zh-TW" altLang="zh-TW" dirty="0"/>
              <a:t>笑容</a:t>
            </a:r>
            <a:r>
              <a:rPr lang="zh-TW" altLang="zh-TW" dirty="0" smtClean="0"/>
              <a:t>逐漸變成冷漠</a:t>
            </a:r>
            <a:r>
              <a:rPr lang="zh-TW" altLang="zh-TW" dirty="0"/>
              <a:t>的面孔</a:t>
            </a:r>
            <a:r>
              <a:rPr lang="en-US" altLang="zh-TW" dirty="0"/>
              <a:t>…</a:t>
            </a:r>
            <a:endParaRPr lang="zh-TW" altLang="zh-TW" dirty="0"/>
          </a:p>
          <a:p>
            <a:pPr marL="0" indent="0">
              <a:buNone/>
            </a:pPr>
            <a:r>
              <a:rPr lang="en-US" altLang="zh-TW" dirty="0"/>
              <a:t> </a:t>
            </a:r>
            <a:endParaRPr lang="zh-TW" altLang="zh-TW" dirty="0"/>
          </a:p>
          <a:p>
            <a:pPr marL="0" indent="0">
              <a:buNone/>
            </a:pPr>
            <a:r>
              <a:rPr lang="zh-TW" altLang="zh-TW" dirty="0"/>
              <a:t>募愛決定把</a:t>
            </a:r>
            <a:r>
              <a:rPr lang="zh-TW" altLang="zh-TW" dirty="0" smtClean="0"/>
              <a:t>簡單的</a:t>
            </a:r>
            <a:r>
              <a:rPr lang="zh-TW" altLang="zh-TW" dirty="0"/>
              <a:t>笑容找回來！</a:t>
            </a:r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r>
              <a:rPr lang="zh-TW" altLang="zh-TW" dirty="0" smtClean="0"/>
              <a:t>一路上</a:t>
            </a:r>
            <a:r>
              <a:rPr lang="zh-TW" altLang="zh-TW" dirty="0"/>
              <a:t>，問：「我們是東海大學學生，我們正在環島收集笑容照片，請問你願意讓我們拍照嗎？</a:t>
            </a:r>
            <a:r>
              <a:rPr lang="en-US" altLang="zh-TW" dirty="0"/>
              <a:t>… … </a:t>
            </a:r>
            <a:r>
              <a:rPr lang="zh-TW" altLang="zh-TW" dirty="0"/>
              <a:t>」</a:t>
            </a:r>
          </a:p>
          <a:p>
            <a:pPr marL="0" indent="0">
              <a:buNone/>
            </a:pPr>
            <a:r>
              <a:rPr lang="en-US" altLang="zh-TW" dirty="0"/>
              <a:t> </a:t>
            </a:r>
            <a:endParaRPr lang="zh-TW" altLang="zh-TW" dirty="0"/>
          </a:p>
          <a:p>
            <a:pPr marL="0" indent="0">
              <a:buNone/>
            </a:pPr>
            <a:r>
              <a:rPr lang="zh-TW" altLang="zh-TW" dirty="0"/>
              <a:t>這句話在這趟旅程下來不知道已經說了幾次，</a:t>
            </a:r>
          </a:p>
          <a:p>
            <a:pPr marL="0" indent="0">
              <a:buNone/>
            </a:pPr>
            <a:r>
              <a:rPr lang="en-US" altLang="zh-TW" dirty="0"/>
              <a:t> </a:t>
            </a:r>
            <a:endParaRPr lang="zh-TW" altLang="zh-TW" dirty="0"/>
          </a:p>
          <a:p>
            <a:pPr marL="0" indent="0">
              <a:buNone/>
            </a:pPr>
            <a:r>
              <a:rPr lang="zh-TW" altLang="zh-TW" dirty="0"/>
              <a:t>有人婉拒，有人大方接受，並給予最燦爛的笑容與加油聲，</a:t>
            </a:r>
          </a:p>
          <a:p>
            <a:pPr marL="0" indent="0">
              <a:buNone/>
            </a:pPr>
            <a:r>
              <a:rPr lang="en-US" altLang="zh-TW" dirty="0"/>
              <a:t> </a:t>
            </a:r>
            <a:endParaRPr lang="zh-TW" altLang="zh-TW" dirty="0"/>
          </a:p>
          <a:p>
            <a:pPr marL="0" indent="0">
              <a:buNone/>
            </a:pPr>
            <a:r>
              <a:rPr lang="zh-TW" altLang="zh-TW" dirty="0"/>
              <a:t>讓這躺旅程多了幾分踏實</a:t>
            </a:r>
            <a:r>
              <a:rPr lang="zh-TW" altLang="zh-TW" dirty="0" smtClean="0"/>
              <a:t>感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298" y="420211"/>
            <a:ext cx="1511773" cy="201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25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微笑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686" y="750627"/>
            <a:ext cx="2702256" cy="4053385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995" y="909671"/>
            <a:ext cx="2855226" cy="1903483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490" y="2474012"/>
            <a:ext cx="2155928" cy="3824429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966" y="3185432"/>
            <a:ext cx="4111097" cy="2740731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200" y="2901649"/>
            <a:ext cx="1796716" cy="320040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884" y="1902363"/>
            <a:ext cx="4352474" cy="29016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1808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518616" y="2634019"/>
            <a:ext cx="773828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2400" dirty="0"/>
              <a:t>如果要為這趟旅程下個註解的話，</a:t>
            </a:r>
          </a:p>
          <a:p>
            <a:r>
              <a:rPr lang="en-US" altLang="zh-TW" sz="2400" dirty="0"/>
              <a:t> </a:t>
            </a:r>
            <a:endParaRPr lang="zh-TW" altLang="zh-TW" sz="2400" dirty="0"/>
          </a:p>
          <a:p>
            <a:r>
              <a:rPr lang="zh-TW" altLang="zh-TW" sz="2400" dirty="0"/>
              <a:t>就是『祝福與愛』吧！</a:t>
            </a:r>
          </a:p>
          <a:p>
            <a:r>
              <a:rPr lang="en-US" altLang="zh-TW" sz="2400" dirty="0"/>
              <a:t> </a:t>
            </a:r>
            <a:endParaRPr lang="zh-TW" altLang="zh-TW" sz="2400" dirty="0"/>
          </a:p>
          <a:p>
            <a:r>
              <a:rPr lang="zh-TW" altLang="zh-TW" sz="2400" dirty="0" smtClean="0"/>
              <a:t>募</a:t>
            </a:r>
            <a:r>
              <a:rPr lang="zh-TW" altLang="zh-TW" sz="2400" dirty="0"/>
              <a:t>愛所遇見的每個人、每個景色，每個角落，</a:t>
            </a:r>
          </a:p>
          <a:p>
            <a:r>
              <a:rPr lang="en-US" altLang="zh-TW" sz="2400" dirty="0"/>
              <a:t> </a:t>
            </a:r>
            <a:endParaRPr lang="zh-TW" altLang="zh-TW" sz="2400" dirty="0"/>
          </a:p>
          <a:p>
            <a:r>
              <a:rPr lang="zh-TW" altLang="zh-TW" sz="2400" dirty="0"/>
              <a:t>目前為止不知道這趟旅程在我們心中發酵了多少，</a:t>
            </a:r>
          </a:p>
          <a:p>
            <a:r>
              <a:rPr lang="en-US" altLang="zh-TW" sz="2400" dirty="0"/>
              <a:t> </a:t>
            </a:r>
            <a:endParaRPr lang="zh-TW" altLang="zh-TW" sz="2400" dirty="0"/>
          </a:p>
          <a:p>
            <a:r>
              <a:rPr lang="zh-TW" altLang="zh-TW" sz="2400" dirty="0"/>
              <a:t>但我們知道我們都不一樣了！</a:t>
            </a:r>
            <a:endParaRPr lang="zh-TW" altLang="en-US" sz="2400" dirty="0"/>
          </a:p>
          <a:p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8" t="5292" r="16179" b="21100"/>
          <a:stretch/>
        </p:blipFill>
        <p:spPr>
          <a:xfrm>
            <a:off x="6343532" y="259307"/>
            <a:ext cx="5025053" cy="33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44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982638" y="2825087"/>
            <a:ext cx="59777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smtClean="0">
                <a:solidFill>
                  <a:schemeClr val="accent2"/>
                </a:solidFill>
              </a:rPr>
              <a:t>Thank you for listening</a:t>
            </a:r>
            <a:endParaRPr lang="zh-TW" altLang="en-US" sz="4000" dirty="0">
              <a:solidFill>
                <a:schemeClr val="accent2"/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971" y="0"/>
            <a:ext cx="38660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56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框架">
  <a:themeElements>
    <a:clrScheme name="藍色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框架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框架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TC103457475[[fn=框架]]</Template>
  <TotalTime>316</TotalTime>
  <Words>894</Words>
  <Application>Microsoft Office PowerPoint</Application>
  <PresentationFormat>寬螢幕</PresentationFormat>
  <Paragraphs>113</Paragraphs>
  <Slides>24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32" baseType="lpstr">
      <vt:lpstr>微軟正黑體</vt:lpstr>
      <vt:lpstr>新細明體</vt:lpstr>
      <vt:lpstr>Berlin Sans FB Demi</vt:lpstr>
      <vt:lpstr>Calibri</vt:lpstr>
      <vt:lpstr>Corbel</vt:lpstr>
      <vt:lpstr>Times New Roman</vt:lpstr>
      <vt:lpstr>Wingdings 2</vt:lpstr>
      <vt:lpstr>框架</vt:lpstr>
      <vt:lpstr>＜Move，募愛＞</vt:lpstr>
      <vt:lpstr>夢想內容</vt:lpstr>
      <vt:lpstr>move</vt:lpstr>
      <vt:lpstr>move</vt:lpstr>
      <vt:lpstr>move</vt:lpstr>
      <vt:lpstr>教會</vt:lpstr>
      <vt:lpstr>教會</vt:lpstr>
      <vt:lpstr>教會</vt:lpstr>
      <vt:lpstr>教會</vt:lpstr>
      <vt:lpstr>教會</vt:lpstr>
      <vt:lpstr>教會</vt:lpstr>
      <vt:lpstr>教會</vt:lpstr>
      <vt:lpstr>原住民文化消逝是台灣文化的危機  文化課為的是要傳承部落文化  孩子從小就學習原住民看待事物的方式</vt:lpstr>
      <vt:lpstr>淨灘     海洋的微笑，是募愛的驕傲</vt:lpstr>
      <vt:lpstr>淨灘</vt:lpstr>
      <vt:lpstr>淨灘</vt:lpstr>
      <vt:lpstr>淨灘</vt:lpstr>
      <vt:lpstr>淨灘</vt:lpstr>
      <vt:lpstr>淨灘</vt:lpstr>
      <vt:lpstr>淨灘</vt:lpstr>
      <vt:lpstr>微笑</vt:lpstr>
      <vt:lpstr>微笑</vt:lpstr>
      <vt:lpstr>PowerPoint 簡報</vt:lpstr>
      <vt:lpstr>PowerPoint 簡報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Let's GO !!!!!</dc:title>
  <dc:creator>ting</dc:creator>
  <cp:lastModifiedBy>ting</cp:lastModifiedBy>
  <cp:revision>63</cp:revision>
  <dcterms:created xsi:type="dcterms:W3CDTF">2013-09-01T01:04:53Z</dcterms:created>
  <dcterms:modified xsi:type="dcterms:W3CDTF">2013-09-01T17:44:13Z</dcterms:modified>
</cp:coreProperties>
</file>